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Montserrat" panose="020B0604020202020204" charset="0"/>
      <p:regular r:id="rId25"/>
      <p:bold r:id="rId26"/>
      <p:italic r:id="rId27"/>
      <p:boldItalic r:id="rId28"/>
    </p:embeddedFont>
    <p:embeddedFont>
      <p:font typeface="Lato" panose="020B0604020202020204" charset="0"/>
      <p:regular r:id="rId29"/>
      <p:bold r:id="rId30"/>
      <p:italic r:id="rId31"/>
      <p:boldItalic r:id="rId32"/>
    </p:embeddedFont>
    <p:embeddedFont>
      <p:font typeface="Roboto"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8" autoAdjust="0"/>
    <p:restoredTop sz="94660"/>
  </p:normalViewPr>
  <p:slideViewPr>
    <p:cSldViewPr snapToGrid="0">
      <p:cViewPr varScale="1">
        <p:scale>
          <a:sx n="133" d="100"/>
          <a:sy n="133" d="100"/>
        </p:scale>
        <p:origin x="348"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media/image1.pn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jpg>
</file>

<file path=ppt/media/image19.png>
</file>

<file path=ppt/media/image2.png>
</file>

<file path=ppt/media/image20.gif>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jp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19.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Hey everyone,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I am Stefan. This presentation is my introduction to Open source intelligence. I was invited here to share knowledge with you that I had gotten over the years. I am excited and glad to be here.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The Internet is an ocean of data which is great when you need answers fast. The internet is free and accessible to most people. But, with a lot of data being public. It gets harder to know who has access to your data and devices. As such, we developed ways to find data that you may not realize is public. I will show you some concepts and tools on information gathering so everyone can check for themselves. There will be a live demo at the end of the presentation.</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529bbb867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529bbb867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In this slide you will see a really, really big WI-FI antenna. With a DEF CON flag, because you might as well go out with a bang.</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You can imagine that people and the goverment are wondering what the hell you are doing. And you'll be right. Like hackers, they also have cool hardware to detect stuff like this.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This is a friend's setup that they drove for 2 hours. In this time period, they found about 74,000 networks. They were able to do this, because they were not actively searching or exploiting networks. In some cases, wardriving is legal if you are just passively listening. And my friends did just that. So when they were questioned by the secret service agents or FBI agents that watched them, they were fine to go scott free.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r>
              <a:rPr lang="en"/>
              <a:t>And before you go do this, do your research and read up on the regulations and laws. Otherwise you will be in hot water.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29bbb8679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29bbb867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Wardriving isn't limited to just cars. You can go small scale, on foot.</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This is called the WI-FI cactus.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By now, you probably know where I'm taking this.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r>
              <a:rPr lang="en"/>
              <a:t>IF NOT, see the next slide.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529bbb867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529bbb867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5287fb50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5287fb50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Even though i have my power-wheelchair to gather data. The data is useless. We need tools to help us understand what we collected. That is Open-Source Intelligence, and it is one of the key aspects in understanding the cybersecurity that rules the Internet and devices these days. Or any other aspects in activities that need information gathering.</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For example, You probably want to know what exists on a network at some point.</a:t>
            </a:r>
            <a:endParaRPr/>
          </a:p>
          <a:p>
            <a:pPr marL="0" lvl="0" indent="0" algn="l" rtl="0">
              <a:spcBef>
                <a:spcPts val="0"/>
              </a:spcBef>
              <a:spcAft>
                <a:spcPts val="0"/>
              </a:spcAft>
              <a:buClr>
                <a:srgbClr val="000000"/>
              </a:buClr>
              <a:buSzPts val="1100"/>
              <a:buFont typeface="Arial"/>
              <a:buNone/>
            </a:pPr>
            <a:r>
              <a:rPr lang="en"/>
              <a:t>The kind of things you can find can be very interesting, you could find images of yourself on a random spot. Or fake profiles of your dogs. Anything is possible and will be done.</a:t>
            </a:r>
            <a:endParaRPr/>
          </a:p>
          <a:p>
            <a:pPr marL="0" lvl="0" indent="0" algn="l" rtl="0">
              <a:spcBef>
                <a:spcPts val="0"/>
              </a:spcBef>
              <a:spcAft>
                <a:spcPts val="0"/>
              </a:spcAft>
              <a:buClr>
                <a:srgbClr val="000000"/>
              </a:buClr>
              <a:buSzPts val="1100"/>
              <a:buFont typeface="Arial"/>
              <a:buNone/>
            </a:pPr>
            <a:r>
              <a:rPr lang="en"/>
              <a:t>But the question is what tools you use?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5287fb5079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5287fb507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Open source intelligence (OSINT) is described as information collected from public sources such as those available on the Internet, although the term isn't strictly limited to the internet, but rather means all publicly available sources.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And the words open source mean something else in the intelligence world. In this case, it is not related to the famous open source software movement, but to any publicly available source where the user can obtain the information in their intelligence data collection.</a:t>
            </a:r>
            <a:endParaRPr/>
          </a:p>
          <a:p>
            <a:pPr marL="0" lvl="0" indent="0" algn="l" rtl="0">
              <a:spcBef>
                <a:spcPts val="0"/>
              </a:spcBef>
              <a:spcAft>
                <a:spcPts val="0"/>
              </a:spcAft>
              <a:buClr>
                <a:srgbClr val="000000"/>
              </a:buClr>
              <a:buSzPts val="1100"/>
              <a:buFont typeface="Arial"/>
              <a:buNone/>
            </a:pPr>
            <a:r>
              <a:rPr lang="en"/>
              <a:t>Sources like:</a:t>
            </a:r>
            <a:endParaRPr/>
          </a:p>
          <a:p>
            <a:pPr marL="0" lvl="0" indent="0" algn="l" rtl="0">
              <a:spcBef>
                <a:spcPts val="0"/>
              </a:spcBef>
              <a:spcAft>
                <a:spcPts val="0"/>
              </a:spcAft>
              <a:buClr>
                <a:srgbClr val="000000"/>
              </a:buClr>
              <a:buSzPts val="1100"/>
              <a:buFont typeface="Arial"/>
              <a:buNone/>
            </a:pPr>
            <a:r>
              <a:rPr lang="en"/>
              <a:t>Twitter posts.</a:t>
            </a:r>
            <a:endParaRPr/>
          </a:p>
          <a:p>
            <a:pPr marL="0" lvl="0" indent="0" algn="l" rtl="0">
              <a:spcBef>
                <a:spcPts val="0"/>
              </a:spcBef>
              <a:spcAft>
                <a:spcPts val="0"/>
              </a:spcAft>
              <a:buClr>
                <a:srgbClr val="000000"/>
              </a:buClr>
              <a:buSzPts val="1100"/>
              <a:buFont typeface="Arial"/>
              <a:buNone/>
            </a:pPr>
            <a:r>
              <a:rPr lang="en"/>
              <a:t>Facebook posts.</a:t>
            </a:r>
            <a:endParaRPr/>
          </a:p>
          <a:p>
            <a:pPr marL="0" lvl="0" indent="0" algn="l" rtl="0">
              <a:spcBef>
                <a:spcPts val="0"/>
              </a:spcBef>
              <a:spcAft>
                <a:spcPts val="0"/>
              </a:spcAft>
              <a:buClr>
                <a:srgbClr val="000000"/>
              </a:buClr>
              <a:buSzPts val="1100"/>
              <a:buFont typeface="Arial"/>
              <a:buNone/>
            </a:pPr>
            <a:r>
              <a:rPr lang="en"/>
              <a:t>Blogs.</a:t>
            </a:r>
            <a:endParaRPr/>
          </a:p>
          <a:p>
            <a:pPr marL="0" lvl="0" indent="0" algn="l" rtl="0">
              <a:spcBef>
                <a:spcPts val="0"/>
              </a:spcBef>
              <a:spcAft>
                <a:spcPts val="0"/>
              </a:spcAft>
              <a:buClr>
                <a:srgbClr val="000000"/>
              </a:buClr>
              <a:buSzPts val="1100"/>
              <a:buFont typeface="Arial"/>
              <a:buNone/>
            </a:pPr>
            <a:r>
              <a:rPr lang="en"/>
              <a:t>Newspaper. OR</a:t>
            </a:r>
            <a:endParaRPr/>
          </a:p>
          <a:p>
            <a:pPr marL="0" lvl="0" indent="0" algn="l" rtl="0">
              <a:spcBef>
                <a:spcPts val="0"/>
              </a:spcBef>
              <a:spcAft>
                <a:spcPts val="0"/>
              </a:spcAft>
              <a:buNone/>
            </a:pPr>
            <a:r>
              <a:rPr lang="en"/>
              <a:t>Domain name service Records. So Basically You can use any public source you want.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5287fb5079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5287fb5079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Here are some key points to follow:</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 information gathering is the  important thing in open source intelligence.and most importantly, any information that can be obtained for free is open source. It doesn't matter if it is located inside newspapers, blogs, web pages, tweets, social media cards, images, podcasts, or videos as long as it is public, free and legal to use.</a:t>
            </a:r>
            <a:endParaRPr/>
          </a:p>
          <a:p>
            <a:pPr marL="0" lvl="0" indent="0" algn="l" rtl="0">
              <a:spcBef>
                <a:spcPts val="0"/>
              </a:spcBef>
              <a:spcAft>
                <a:spcPts val="0"/>
              </a:spcAft>
              <a:buClr>
                <a:srgbClr val="000000"/>
              </a:buClr>
              <a:buSzPts val="1100"/>
              <a:buFont typeface="Arial"/>
              <a:buNone/>
            </a:pPr>
            <a:r>
              <a:rPr lang="en"/>
              <a:t>*things that can't be called open source include: private information, best friend secrets, or stuff that is not public to others.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Of course, you can apply the same techniques to private information or any system. We are just using information that is out there already .</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529bbb8679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529bbb8679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fun fact, everyone uses Open source intelligence.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Many of us might associate Open source intelligence with cyber warfare, cyber attacks, cybersecurity, etc. And while those things are a part of it, Open source intelligence is much more explicit and uncomplicated. Let me explain.</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Everyday Open source intelligence examples include:</a:t>
            </a:r>
            <a:endParaRPr/>
          </a:p>
          <a:p>
            <a:pPr marL="0" lvl="0" indent="0" algn="l" rtl="0">
              <a:spcBef>
                <a:spcPts val="0"/>
              </a:spcBef>
              <a:spcAft>
                <a:spcPts val="0"/>
              </a:spcAft>
              <a:buClr>
                <a:srgbClr val="000000"/>
              </a:buClr>
              <a:buSzPts val="1100"/>
              <a:buFont typeface="Arial"/>
              <a:buNone/>
            </a:pPr>
            <a:r>
              <a:rPr lang="en"/>
              <a:t>Asking questions on any search engine.</a:t>
            </a:r>
            <a:endParaRPr/>
          </a:p>
          <a:p>
            <a:pPr marL="0" lvl="0" indent="0" algn="l" rtl="0">
              <a:spcBef>
                <a:spcPts val="0"/>
              </a:spcBef>
              <a:spcAft>
                <a:spcPts val="0"/>
              </a:spcAft>
              <a:buClr>
                <a:srgbClr val="000000"/>
              </a:buClr>
              <a:buSzPts val="1100"/>
              <a:buFont typeface="Arial"/>
              <a:buNone/>
            </a:pPr>
            <a:r>
              <a:rPr lang="en"/>
              <a:t>Research public forums on how to fix your computer.</a:t>
            </a:r>
            <a:endParaRPr/>
          </a:p>
          <a:p>
            <a:pPr marL="0" lvl="0" indent="0" algn="l" rtl="0">
              <a:spcBef>
                <a:spcPts val="0"/>
              </a:spcBef>
              <a:spcAft>
                <a:spcPts val="0"/>
              </a:spcAft>
              <a:buClr>
                <a:srgbClr val="000000"/>
              </a:buClr>
              <a:buSzPts val="1100"/>
              <a:buFont typeface="Arial"/>
              <a:buNone/>
            </a:pPr>
            <a:r>
              <a:rPr lang="en"/>
              <a:t>Watch a youtube video on how to make a birthday cake. Or</a:t>
            </a:r>
            <a:endParaRPr/>
          </a:p>
          <a:p>
            <a:pPr marL="0" lvl="0" indent="0" algn="l" rtl="0">
              <a:spcBef>
                <a:spcPts val="0"/>
              </a:spcBef>
              <a:spcAft>
                <a:spcPts val="0"/>
              </a:spcAft>
              <a:buClr>
                <a:srgbClr val="000000"/>
              </a:buClr>
              <a:buSzPts val="1100"/>
              <a:buFont typeface="Arial"/>
              <a:buNone/>
            </a:pPr>
            <a:r>
              <a:rPr lang="en"/>
              <a:t>Looking on Facebook for your girlfriend’s Birthday date.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So,</a:t>
            </a:r>
            <a:endParaRPr/>
          </a:p>
          <a:p>
            <a:pPr marL="0" lvl="0" indent="0" algn="l" rtl="0">
              <a:spcBef>
                <a:spcPts val="0"/>
              </a:spcBef>
              <a:spcAft>
                <a:spcPts val="0"/>
              </a:spcAft>
              <a:buClr>
                <a:srgbClr val="000000"/>
              </a:buClr>
              <a:buSzPts val="1100"/>
              <a:buFont typeface="Arial"/>
              <a:buNone/>
            </a:pPr>
            <a:r>
              <a:rPr lang="en"/>
              <a:t>As you see, you don't need to be a hacker to use Open source intelligence in your daily life: you're already using it, you just might have not known it!</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529bbb8679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529bbb867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Alright...Time to talk about open source intelligence tools now! Since we are focused on modern open source intelligence for the cybersecurity fields, we will now take a look at how we can benefit from it.</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We don’t want to gather info by hand, especially if it’s an large organization. That's too much for our poor hands.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open source intelligence Tools include:</a:t>
            </a:r>
            <a:endParaRPr/>
          </a:p>
          <a:p>
            <a:pPr marL="0" lvl="0" indent="0" algn="l" rtl="0">
              <a:spcBef>
                <a:spcPts val="0"/>
              </a:spcBef>
              <a:spcAft>
                <a:spcPts val="0"/>
              </a:spcAft>
              <a:buClr>
                <a:srgbClr val="000000"/>
              </a:buClr>
              <a:buSzPts val="1100"/>
              <a:buFont typeface="Arial"/>
              <a:buNone/>
            </a:pPr>
            <a:r>
              <a:rPr lang="en"/>
              <a:t>Maltego - this is an Advanced tool to organize any type of data.</a:t>
            </a:r>
            <a:endParaRPr/>
          </a:p>
          <a:p>
            <a:pPr marL="0" lvl="0" indent="0" algn="l" rtl="0">
              <a:spcBef>
                <a:spcPts val="0"/>
              </a:spcBef>
              <a:spcAft>
                <a:spcPts val="0"/>
              </a:spcAft>
              <a:buClr>
                <a:srgbClr val="000000"/>
              </a:buClr>
              <a:buSzPts val="1100"/>
              <a:buFont typeface="Arial"/>
              <a:buNone/>
            </a:pPr>
            <a:r>
              <a:rPr lang="en"/>
              <a:t>Trape - People tracker.</a:t>
            </a:r>
            <a:endParaRPr/>
          </a:p>
          <a:p>
            <a:pPr marL="0" lvl="0" indent="0" algn="l" rtl="0">
              <a:spcBef>
                <a:spcPts val="0"/>
              </a:spcBef>
              <a:spcAft>
                <a:spcPts val="0"/>
              </a:spcAft>
              <a:buClr>
                <a:srgbClr val="000000"/>
              </a:buClr>
              <a:buSzPts val="1100"/>
              <a:buFont typeface="Arial"/>
              <a:buNone/>
            </a:pPr>
            <a:r>
              <a:rPr lang="en"/>
              <a:t>Kismet -  Kismet is a wireless network and device detector, sniffer, and wardriving tool.</a:t>
            </a:r>
            <a:endParaRPr/>
          </a:p>
          <a:p>
            <a:pPr marL="0" lvl="0" indent="0" algn="l" rtl="0">
              <a:spcBef>
                <a:spcPts val="0"/>
              </a:spcBef>
              <a:spcAft>
                <a:spcPts val="0"/>
              </a:spcAft>
              <a:buClr>
                <a:srgbClr val="000000"/>
              </a:buClr>
              <a:buSzPts val="1100"/>
              <a:buFont typeface="Arial"/>
              <a:buNone/>
            </a:pPr>
            <a:r>
              <a:rPr lang="en"/>
              <a:t>...and many more tools exist.</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Everything listed here is also free to use.</a:t>
            </a:r>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529bbb8679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529bbb8679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Finally,</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r>
              <a:rPr lang="en"/>
              <a:t>I will now demo maltego on a real world target. And That will be Dr. Steve Beaty. He has given me full permission to do this.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29bbb8679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29bbb8679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Example 1: Using Maltego to collect and store info:</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…We need a juicy target first. I chose to target Steve Beaty for a few reasons.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He is an MSU Denver. C.S. professor.</a:t>
            </a:r>
            <a:endParaRPr/>
          </a:p>
          <a:p>
            <a:pPr marL="0" lvl="0" indent="0" algn="l" rtl="0">
              <a:spcBef>
                <a:spcPts val="0"/>
              </a:spcBef>
              <a:spcAft>
                <a:spcPts val="0"/>
              </a:spcAft>
              <a:buClr>
                <a:srgbClr val="000000"/>
              </a:buClr>
              <a:buSzPts val="1100"/>
              <a:buFont typeface="Arial"/>
              <a:buNone/>
            </a:pPr>
            <a:r>
              <a:rPr lang="en"/>
              <a:t>He is on the news everywhere.</a:t>
            </a:r>
            <a:endParaRPr/>
          </a:p>
          <a:p>
            <a:pPr marL="0" lvl="0" indent="0" algn="l" rtl="0">
              <a:spcBef>
                <a:spcPts val="0"/>
              </a:spcBef>
              <a:spcAft>
                <a:spcPts val="0"/>
              </a:spcAft>
              <a:buClr>
                <a:srgbClr val="000000"/>
              </a:buClr>
              <a:buSzPts val="1100"/>
              <a:buFont typeface="Arial"/>
              <a:buNone/>
            </a:pPr>
            <a:r>
              <a:rPr lang="en"/>
              <a:t>He’s also nutty at times. (Who knew?)</a:t>
            </a:r>
            <a:endParaRPr/>
          </a:p>
          <a:p>
            <a:pPr marL="0" lvl="0" indent="0" algn="l" rtl="0">
              <a:spcBef>
                <a:spcPts val="0"/>
              </a:spcBef>
              <a:spcAft>
                <a:spcPts val="0"/>
              </a:spcAft>
              <a:buClr>
                <a:srgbClr val="000000"/>
              </a:buClr>
              <a:buSzPts val="1100"/>
              <a:buFont typeface="Arial"/>
              <a:buNone/>
            </a:pPr>
            <a:r>
              <a:rPr lang="en"/>
              <a:t>He has a website. (let’s find it!). Plus</a:t>
            </a:r>
            <a:endParaRPr/>
          </a:p>
          <a:p>
            <a:pPr marL="0" lvl="0" indent="0" algn="l" rtl="0">
              <a:spcBef>
                <a:spcPts val="0"/>
              </a:spcBef>
              <a:spcAft>
                <a:spcPts val="0"/>
              </a:spcAft>
              <a:buClr>
                <a:srgbClr val="000000"/>
              </a:buClr>
              <a:buSzPts val="1100"/>
              <a:buFont typeface="Arial"/>
              <a:buNone/>
            </a:pPr>
            <a:r>
              <a:rPr lang="en"/>
              <a:t>He’s pretty cool and teaches info sec.</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Thanks again, Dr. Beaty!</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r>
              <a:rPr lang="en"/>
              <a:t>Let's open Maltego now.</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52879d79fa_0_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52879d79fa_0_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dirty="0"/>
              <a:t>So why am I here and who am i? Well.</a:t>
            </a:r>
            <a:endParaRPr dirty="0"/>
          </a:p>
          <a:p>
            <a:pPr marL="0" lvl="0" indent="0" algn="l" rtl="0">
              <a:spcBef>
                <a:spcPts val="0"/>
              </a:spcBef>
              <a:spcAft>
                <a:spcPts val="0"/>
              </a:spcAft>
              <a:buClr>
                <a:srgbClr val="000000"/>
              </a:buClr>
              <a:buSzPts val="1100"/>
              <a:buFont typeface="Arial"/>
              <a:buNone/>
            </a:pPr>
            <a:endParaRPr dirty="0"/>
          </a:p>
          <a:p>
            <a:pPr marL="0" lvl="0" indent="0" algn="l" rtl="0">
              <a:spcBef>
                <a:spcPts val="0"/>
              </a:spcBef>
              <a:spcAft>
                <a:spcPts val="0"/>
              </a:spcAft>
              <a:buClr>
                <a:srgbClr val="000000"/>
              </a:buClr>
              <a:buSzPts val="1100"/>
              <a:buFont typeface="Arial"/>
              <a:buNone/>
            </a:pPr>
            <a:r>
              <a:rPr lang="en" dirty="0"/>
              <a:t>I have a condition called skizense cephaly. It is an extremely rare brain condition that at the time, not much was known about it. It can affect everything from physical motor skills, logic skills, speech skills, hearing, eyesight, muscle, and spinal cord communication. I had one of the worst cases at the time and I am not supposed to be here right now. I was to be a vegetable for the remainder of my life and I would have multiple seizures a day. But to everybody's amazement, I don't suffer from the standard issues that this condition brings. I only have the poor motor skills. This is confusing to doctors because I am missing a large portion of my brain.</a:t>
            </a:r>
            <a:endParaRPr dirty="0"/>
          </a:p>
          <a:p>
            <a:pPr marL="0" lvl="0" indent="0" algn="l" rtl="0">
              <a:spcBef>
                <a:spcPts val="0"/>
              </a:spcBef>
              <a:spcAft>
                <a:spcPts val="0"/>
              </a:spcAft>
              <a:buClr>
                <a:srgbClr val="000000"/>
              </a:buClr>
              <a:buSzPts val="1100"/>
              <a:buFont typeface="Arial"/>
              <a:buNone/>
            </a:pPr>
            <a:endParaRPr dirty="0"/>
          </a:p>
          <a:p>
            <a:pPr marL="0" lvl="0" indent="0" algn="l" rtl="0">
              <a:spcBef>
                <a:spcPts val="0"/>
              </a:spcBef>
              <a:spcAft>
                <a:spcPts val="0"/>
              </a:spcAft>
              <a:buClr>
                <a:srgbClr val="000000"/>
              </a:buClr>
              <a:buSzPts val="1100"/>
              <a:buFont typeface="Arial"/>
              <a:buNone/>
            </a:pPr>
            <a:r>
              <a:rPr lang="en" dirty="0"/>
              <a:t>But none of that stopped me. I learned that from an early age.</a:t>
            </a:r>
            <a:endParaRPr dirty="0"/>
          </a:p>
          <a:p>
            <a:pPr marL="0" lvl="0" indent="0" algn="l" rtl="0">
              <a:spcBef>
                <a:spcPts val="0"/>
              </a:spcBef>
              <a:spcAft>
                <a:spcPts val="0"/>
              </a:spcAft>
              <a:buClr>
                <a:srgbClr val="000000"/>
              </a:buClr>
              <a:buSzPts val="1100"/>
              <a:buFont typeface="Arial"/>
              <a:buNone/>
            </a:pPr>
            <a:endParaRPr dirty="0"/>
          </a:p>
          <a:p>
            <a:pPr marL="0" lvl="0" indent="0" algn="l" rtl="0">
              <a:spcBef>
                <a:spcPts val="0"/>
              </a:spcBef>
              <a:spcAft>
                <a:spcPts val="0"/>
              </a:spcAft>
              <a:buClr>
                <a:srgbClr val="000000"/>
              </a:buClr>
              <a:buSzPts val="1100"/>
              <a:buFont typeface="Arial"/>
              <a:buNone/>
            </a:pPr>
            <a:r>
              <a:rPr lang="en" dirty="0"/>
              <a:t>While growing up. I liked technology. Then learned how to break it afterwards.</a:t>
            </a:r>
            <a:endParaRPr dirty="0"/>
          </a:p>
          <a:p>
            <a:pPr marL="0" lvl="0" indent="0" algn="l" rtl="0">
              <a:spcBef>
                <a:spcPts val="0"/>
              </a:spcBef>
              <a:spcAft>
                <a:spcPts val="0"/>
              </a:spcAft>
              <a:buClr>
                <a:srgbClr val="000000"/>
              </a:buClr>
              <a:buSzPts val="1100"/>
              <a:buFont typeface="Arial"/>
              <a:buNone/>
            </a:pPr>
            <a:endParaRPr dirty="0"/>
          </a:p>
          <a:p>
            <a:pPr marL="0" lvl="0" indent="0" algn="l" rtl="0">
              <a:spcBef>
                <a:spcPts val="0"/>
              </a:spcBef>
              <a:spcAft>
                <a:spcPts val="0"/>
              </a:spcAft>
              <a:buNone/>
            </a:pPr>
            <a:r>
              <a:rPr lang="en" dirty="0"/>
              <a:t>As you see from the slide, I work on hardware like arduino and lights. And getting tattoos. I also visit cool places. I was a judge for NASA a while back, judging high-school student projects.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529bbb8679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529bbb8679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https://securitytrails.com/blog/what-is-osint-how-can-i-make-use-of-it</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529bbb8679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529bbb8679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https://securitytrails.com/blog/what-is-osint-how-can-i-make-use-of-it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29bbb8679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29bbb8679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https://securitytrails.com/blog/what-is-osint-how-can-i-make-use-of-it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52879d79fa_0_8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52879d79fa_0_8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5287fb507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5287fb507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My education includes degrees and training over the years.</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My newest degree is Mobile Web Specialist by Udacity</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It was a 3 month program on web apps. This taught me how to make Accessible and Responsive Web Apps with the latest web tech: Such as Service Workers, Background Sync, etc. – As a result I</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was able to show that I had the skills to build real world offline capable webapps that worked with limited resources. I built a performant restaurant review webapp as my final project.</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My next degree is my computer science degree. From Metro State University of Denver</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For my undergrad capstones, I built two big projects in teams. The first project was a Federal Aviation Administration collision-avoidance system for</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the cockpits of all aircraft. The system will receive real-time radar data and need to continuously calculate if a collision is likely, and give several</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different levels of warning. The second project was a honeypot server that allows connections to be made to it, and mimics the appropriate</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protocols that are defined as addons without actually allowing system access. It gathers information from whoever attempts the connection, and</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stores the information remotely in a Mongo database. This application was built around running on a RaspberryPi Zero to make it easy to deploy</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in any physical environment with a network. We wanted a cost effective solution that could be installed in a matter of minutes.</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For university, I got a full ride scholarship from Daniels fund in 2011.</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For my training,</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I went to Secureset in denver. They had wargames that taught information security.</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 It focused on course material on modern malware analysis, network security, applied cryptography, strategy, and governance, risk management, and compliance</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And finally, I am going to hawaii in april for more training. At Loco Moco Security Conference. While there. I will be getting trained in a highly intensive and interactive 2-day course provided essential application security training for web application and webservice developers and architects.</a:t>
            </a: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endParaRPr sz="1000">
              <a:latin typeface="Lato"/>
              <a:ea typeface="Lato"/>
              <a:cs typeface="Lato"/>
              <a:sym typeface="Lato"/>
            </a:endParaRPr>
          </a:p>
          <a:p>
            <a:pPr marL="457200" lvl="0" indent="-292100" algn="l" rtl="0">
              <a:lnSpc>
                <a:spcPct val="115000"/>
              </a:lnSpc>
              <a:spcBef>
                <a:spcPts val="0"/>
              </a:spcBef>
              <a:spcAft>
                <a:spcPts val="0"/>
              </a:spcAft>
              <a:buClr>
                <a:srgbClr val="000000"/>
              </a:buClr>
              <a:buSzPts val="1000"/>
              <a:buFont typeface="Lato"/>
              <a:buChar char="●"/>
            </a:pPr>
            <a:r>
              <a:rPr lang="en" sz="1000">
                <a:latin typeface="Lato"/>
                <a:ea typeface="Lato"/>
                <a:cs typeface="Lato"/>
                <a:sym typeface="Lato"/>
              </a:rPr>
              <a:t> t was taught by Jim Manico. He is the founder of Manicode Security where he trains software developers on secure coding and security engineering. He is also the founder of Brakeman Security, Inc. and is a investor/advisor for Signal Sciences and Bit Discovery.</a:t>
            </a:r>
            <a:endParaRPr sz="1000">
              <a:latin typeface="Lato"/>
              <a:ea typeface="Lato"/>
              <a:cs typeface="Lato"/>
              <a:sym typeface="La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52879d79fa_0_8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52879d79fa_0_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My Overall work experience includes :</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two positions at MSU Denver. information technology services, such as the</a:t>
            </a:r>
            <a:endParaRPr/>
          </a:p>
          <a:p>
            <a:pPr marL="0" lvl="0" indent="0" algn="l" rtl="0">
              <a:spcBef>
                <a:spcPts val="0"/>
              </a:spcBef>
              <a:spcAft>
                <a:spcPts val="0"/>
              </a:spcAft>
              <a:buClr>
                <a:srgbClr val="000000"/>
              </a:buClr>
              <a:buSzPts val="1100"/>
              <a:buFont typeface="Arial"/>
              <a:buNone/>
            </a:pPr>
            <a:r>
              <a:rPr lang="en"/>
              <a:t>Helpdesk Team for about 2 yrs and then i switched to the Infosec Team. for about 3 years. That was fun since it was actual work. I got to work with some cool people during my time there. I hope to see them after my talk.</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But for current work: I am an freelancer working on small projects.</a:t>
            </a:r>
            <a:endParaRPr/>
          </a:p>
          <a:p>
            <a:pPr marL="0" lvl="0" indent="0" algn="l" rtl="0">
              <a:spcBef>
                <a:spcPts val="0"/>
              </a:spcBef>
              <a:spcAft>
                <a:spcPts val="0"/>
              </a:spcAft>
              <a:buClr>
                <a:srgbClr val="000000"/>
              </a:buClr>
              <a:buSzPts val="1100"/>
              <a:buFont typeface="Arial"/>
              <a:buNone/>
            </a:pPr>
            <a:r>
              <a:rPr lang="en"/>
              <a:t>Since graduation in 2016.</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To build up experience for my future dream career. As a redteam member or attack tool software engineer. Which creates special tools and exploits for redteams.</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287fb5079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5287fb507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For the conference life,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I attend and speak at awesome conferences all over the world. They are: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DEF CON 24.</a:t>
            </a:r>
            <a:endParaRPr/>
          </a:p>
          <a:p>
            <a:pPr marL="0" lvl="0" indent="0" algn="l" rtl="0">
              <a:spcBef>
                <a:spcPts val="0"/>
              </a:spcBef>
              <a:spcAft>
                <a:spcPts val="0"/>
              </a:spcAft>
              <a:buClr>
                <a:srgbClr val="000000"/>
              </a:buClr>
              <a:buSzPts val="1100"/>
              <a:buFont typeface="Arial"/>
              <a:buNone/>
            </a:pPr>
            <a:r>
              <a:rPr lang="en"/>
              <a:t>Geek Pawn 2016.</a:t>
            </a:r>
            <a:endParaRPr/>
          </a:p>
          <a:p>
            <a:pPr marL="0" lvl="0" indent="0" algn="l" rtl="0">
              <a:spcBef>
                <a:spcPts val="0"/>
              </a:spcBef>
              <a:spcAft>
                <a:spcPts val="0"/>
              </a:spcAft>
              <a:buClr>
                <a:srgbClr val="000000"/>
              </a:buClr>
              <a:buSzPts val="1100"/>
              <a:buFont typeface="Arial"/>
              <a:buNone/>
            </a:pPr>
            <a:r>
              <a:rPr lang="en"/>
              <a:t>Kaspersky Security summit 2017.</a:t>
            </a:r>
            <a:endParaRPr/>
          </a:p>
          <a:p>
            <a:pPr marL="0" lvl="0" indent="0" algn="l" rtl="0">
              <a:spcBef>
                <a:spcPts val="0"/>
              </a:spcBef>
              <a:spcAft>
                <a:spcPts val="0"/>
              </a:spcAft>
              <a:buClr>
                <a:srgbClr val="000000"/>
              </a:buClr>
              <a:buSzPts val="1100"/>
              <a:buFont typeface="Arial"/>
              <a:buNone/>
            </a:pPr>
            <a:r>
              <a:rPr lang="en"/>
              <a:t>SecureSet expert panel series.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BlackHat 2016.</a:t>
            </a:r>
            <a:endParaRPr/>
          </a:p>
          <a:p>
            <a:pPr marL="0" lvl="0" indent="0" algn="l" rtl="0">
              <a:spcBef>
                <a:spcPts val="0"/>
              </a:spcBef>
              <a:spcAft>
                <a:spcPts val="0"/>
              </a:spcAft>
              <a:buClr>
                <a:srgbClr val="000000"/>
              </a:buClr>
              <a:buSzPts val="1100"/>
              <a:buFont typeface="Arial"/>
              <a:buNone/>
            </a:pPr>
            <a:r>
              <a:rPr lang="en"/>
              <a:t>ETHDenver 2019. And finally,</a:t>
            </a:r>
            <a:endParaRPr/>
          </a:p>
          <a:p>
            <a:pPr marL="0" lvl="0" indent="0" algn="l" rtl="0">
              <a:spcBef>
                <a:spcPts val="0"/>
              </a:spcBef>
              <a:spcAft>
                <a:spcPts val="0"/>
              </a:spcAft>
              <a:buClr>
                <a:srgbClr val="000000"/>
              </a:buClr>
              <a:buSzPts val="1100"/>
              <a:buFont typeface="Arial"/>
              <a:buNone/>
            </a:pPr>
            <a:r>
              <a:rPr lang="en"/>
              <a:t>LocoMocoSec 2019.</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5287fb5079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5287fb5079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The word is that,</a:t>
            </a:r>
            <a:endParaRPr/>
          </a:p>
          <a:p>
            <a:pPr marL="0" lvl="0" indent="0" algn="l" rtl="0">
              <a:spcBef>
                <a:spcPts val="0"/>
              </a:spcBef>
              <a:spcAft>
                <a:spcPts val="0"/>
              </a:spcAft>
              <a:buClr>
                <a:srgbClr val="000000"/>
              </a:buClr>
              <a:buSzPts val="1100"/>
              <a:buFont typeface="Arial"/>
              <a:buNone/>
            </a:pPr>
            <a:r>
              <a:rPr lang="en"/>
              <a:t>I reverse engineered a medical protocol called R-Net.</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R-Net is an extension to canbus. R-net is meant to be a multi-module electronic system designed specifically to control the speed, direction and many other functions on powered wheelchairs. This is the intended  purpose and function. And to set the bar on it’s competition, R-Net tries to be future-ready too.</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It allows for “on the fly” device configuration, as well as adding new devices to chairs. But the options for users are limited. Users only have a few addonsto make their lives more easy, the only exciting addons are the light module (which adds street hazard lights), and the bluetooth module.</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It appears that innovation in this area has stopped completely until I came along with my research. The addons that do exist are completely outdated and strangely limiting, lowering its overall usefulness to the user. These devices do not fit in the  21 century.  </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r>
              <a:rPr lang="en"/>
              <a:t>I will now play a demo video.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5287fb5079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5287fb5079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Pretty cool demo, right?  So Why hack the chair?</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Well, I Can’t talk while typing to people. And.</a:t>
            </a:r>
            <a:endParaRPr/>
          </a:p>
          <a:p>
            <a:pPr marL="0" lvl="0" indent="0" algn="l" rtl="0">
              <a:spcBef>
                <a:spcPts val="0"/>
              </a:spcBef>
              <a:spcAft>
                <a:spcPts val="0"/>
              </a:spcAft>
              <a:buClr>
                <a:srgbClr val="000000"/>
              </a:buClr>
              <a:buSzPts val="1100"/>
              <a:buFont typeface="Arial"/>
              <a:buNone/>
            </a:pPr>
            <a:r>
              <a:rPr lang="en"/>
              <a:t>That's a problem. I want to fix that.</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 As the hacking allows</a:t>
            </a:r>
            <a:endParaRPr/>
          </a:p>
          <a:p>
            <a:pPr marL="0" lvl="0" indent="0" algn="l" rtl="0">
              <a:spcBef>
                <a:spcPts val="0"/>
              </a:spcBef>
              <a:spcAft>
                <a:spcPts val="0"/>
              </a:spcAft>
              <a:buClr>
                <a:srgbClr val="000000"/>
              </a:buClr>
              <a:buSzPts val="1100"/>
              <a:buFont typeface="Arial"/>
              <a:buNone/>
            </a:pPr>
            <a:r>
              <a:rPr lang="en"/>
              <a:t>More customizable options like sensors and it will let you to</a:t>
            </a:r>
            <a:endParaRPr/>
          </a:p>
          <a:p>
            <a:pPr marL="0" lvl="0" indent="0" algn="l" rtl="0">
              <a:spcBef>
                <a:spcPts val="0"/>
              </a:spcBef>
              <a:spcAft>
                <a:spcPts val="0"/>
              </a:spcAft>
              <a:buClr>
                <a:srgbClr val="000000"/>
              </a:buClr>
              <a:buSzPts val="1100"/>
              <a:buFont typeface="Arial"/>
              <a:buNone/>
            </a:pPr>
            <a:r>
              <a:rPr lang="en"/>
              <a:t>Personalize your chair</a:t>
            </a:r>
            <a:endParaRPr/>
          </a:p>
          <a:p>
            <a:pPr marL="0" lvl="0" indent="0" algn="l" rtl="0">
              <a:spcBef>
                <a:spcPts val="0"/>
              </a:spcBef>
              <a:spcAft>
                <a:spcPts val="0"/>
              </a:spcAft>
              <a:buClr>
                <a:srgbClr val="000000"/>
              </a:buClr>
              <a:buSzPts val="1100"/>
              <a:buFont typeface="Arial"/>
              <a:buNone/>
            </a:pPr>
            <a:r>
              <a:rPr lang="en"/>
              <a:t>With sensors.</a:t>
            </a:r>
            <a:endParaRPr/>
          </a:p>
          <a:p>
            <a:pPr marL="0" lvl="0" indent="0" algn="l" rtl="0">
              <a:spcBef>
                <a:spcPts val="0"/>
              </a:spcBef>
              <a:spcAft>
                <a:spcPts val="0"/>
              </a:spcAft>
              <a:buClr>
                <a:srgbClr val="000000"/>
              </a:buClr>
              <a:buSzPts val="1100"/>
              <a:buFont typeface="Arial"/>
              <a:buNone/>
            </a:pPr>
            <a:r>
              <a:rPr lang="en"/>
              <a:t>LED lights.</a:t>
            </a:r>
            <a:endParaRPr/>
          </a:p>
          <a:p>
            <a:pPr marL="0" lvl="0" indent="0" algn="l" rtl="0">
              <a:spcBef>
                <a:spcPts val="0"/>
              </a:spcBef>
              <a:spcAft>
                <a:spcPts val="0"/>
              </a:spcAft>
              <a:buClr>
                <a:srgbClr val="000000"/>
              </a:buClr>
              <a:buSzPts val="1100"/>
              <a:buFont typeface="Arial"/>
              <a:buNone/>
            </a:pPr>
            <a:r>
              <a:rPr lang="en"/>
              <a:t>Speakers and ETC.</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But WAIT, we can do other things with the wheelchair to our advantage! Combining my passions with style.</a:t>
            </a:r>
            <a:endParaRPr/>
          </a:p>
          <a:p>
            <a:pPr marL="0" lvl="0" indent="0" algn="l" rtl="0">
              <a:spcBef>
                <a:spcPts val="0"/>
              </a:spcBef>
              <a:spcAft>
                <a:spcPts val="0"/>
              </a:spcAft>
              <a:buClr>
                <a:srgbClr val="000000"/>
              </a:buClr>
              <a:buSzPts val="1100"/>
              <a:buFont typeface="Arial"/>
              <a:buNone/>
            </a:pPr>
            <a:r>
              <a:rPr lang="en"/>
              <a:t>wardriving and Open source intelligence. And</a:t>
            </a:r>
            <a:endParaRPr/>
          </a:p>
          <a:p>
            <a:pPr marL="0" lvl="0" indent="0" algn="l" rtl="0">
              <a:spcBef>
                <a:spcPts val="0"/>
              </a:spcBef>
              <a:spcAft>
                <a:spcPts val="0"/>
              </a:spcAft>
              <a:buClr>
                <a:srgbClr val="000000"/>
              </a:buClr>
              <a:buSzPts val="1100"/>
              <a:buFont typeface="Arial"/>
              <a:buNone/>
            </a:pPr>
            <a:r>
              <a:rPr lang="en"/>
              <a:t>with a bit of Hacking.</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These things allow for crazy things. For example, imagine that I need to do a pentest or recon mission on some company or person. I could easy use my research to add passive wifi scanning hardware or anything else. People will think i need it if they see me in my chair.</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I'm sneaky like that!</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I'm in a wheelchair and you see my laptop with all of my gadgets. I need</a:t>
            </a:r>
            <a:endParaRPr/>
          </a:p>
          <a:p>
            <a:pPr marL="0" lvl="0" indent="0" algn="l" rtl="0">
              <a:spcBef>
                <a:spcPts val="0"/>
              </a:spcBef>
              <a:spcAft>
                <a:spcPts val="0"/>
              </a:spcAft>
              <a:buClr>
                <a:srgbClr val="000000"/>
              </a:buClr>
              <a:buSzPts val="1100"/>
              <a:buFont typeface="Arial"/>
              <a:buNone/>
            </a:pPr>
            <a:r>
              <a:rPr lang="en"/>
              <a:t>it to talk with anyone. People think I'm super harmless and all like</a:t>
            </a:r>
            <a:endParaRPr/>
          </a:p>
          <a:p>
            <a:pPr marL="0" lvl="0" indent="0" algn="l" rtl="0">
              <a:spcBef>
                <a:spcPts val="0"/>
              </a:spcBef>
              <a:spcAft>
                <a:spcPts val="0"/>
              </a:spcAft>
              <a:buClr>
                <a:srgbClr val="000000"/>
              </a:buClr>
              <a:buSzPts val="1100"/>
              <a:buFont typeface="Arial"/>
              <a:buNone/>
            </a:pPr>
            <a:r>
              <a:rPr lang="en"/>
              <a:t>Steven Hawking. You are not seeing a hacker, oh no of course not!</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Why would you? Since everyone assumes that I'm not able to work like other people in wheelchairs.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Well, let me say 1 thing. They are totally screwed to think that.</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 I'm using my social engineering skills to the next</a:t>
            </a:r>
            <a:endParaRPr/>
          </a:p>
          <a:p>
            <a:pPr marL="0" lvl="0" indent="0" algn="l" rtl="0">
              <a:spcBef>
                <a:spcPts val="0"/>
              </a:spcBef>
              <a:spcAft>
                <a:spcPts val="0"/>
              </a:spcAft>
              <a:buClr>
                <a:srgbClr val="000000"/>
              </a:buClr>
              <a:buSzPts val="1100"/>
              <a:buFont typeface="Arial"/>
              <a:buNone/>
            </a:pPr>
            <a:r>
              <a:rPr lang="en"/>
              <a:t>level and my chair hardware in an unique way. What if I told you that my</a:t>
            </a:r>
            <a:endParaRPr/>
          </a:p>
          <a:p>
            <a:pPr marL="0" lvl="0" indent="0" algn="l" rtl="0">
              <a:spcBef>
                <a:spcPts val="0"/>
              </a:spcBef>
              <a:spcAft>
                <a:spcPts val="0"/>
              </a:spcAft>
              <a:buClr>
                <a:srgbClr val="000000"/>
              </a:buClr>
              <a:buSzPts val="1100"/>
              <a:buFont typeface="Arial"/>
              <a:buNone/>
            </a:pPr>
            <a:r>
              <a:rPr lang="en"/>
              <a:t>physical limitations are in fact, an attack vector? How is this possible? Well, Let</a:t>
            </a:r>
            <a:endParaRPr/>
          </a:p>
          <a:p>
            <a:pPr marL="0" lvl="0" indent="0" algn="l" rtl="0">
              <a:spcBef>
                <a:spcPts val="0"/>
              </a:spcBef>
              <a:spcAft>
                <a:spcPts val="0"/>
              </a:spcAft>
              <a:buClr>
                <a:srgbClr val="000000"/>
              </a:buClr>
              <a:buSzPts val="1100"/>
              <a:buFont typeface="Arial"/>
              <a:buNone/>
            </a:pPr>
            <a:r>
              <a:rPr lang="en"/>
              <a:t>me show you tools that make this possible in the next few slides.</a:t>
            </a: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529bbb8679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29bbb867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You may be wondering what is wardriving?</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r>
              <a:rPr lang="en"/>
              <a:t>Wardriving is the act of searching for Wi-Fi wireless networks and devices by a person usually in a moving vehicle, using a laptop or smartphone. Software for wardriving is freely available on the Internet.</a:t>
            </a:r>
            <a:endParaRPr/>
          </a:p>
          <a:p>
            <a:pPr marL="0" lvl="0" indent="0" algn="l" rtl="0">
              <a:spcBef>
                <a:spcPts val="0"/>
              </a:spcBef>
              <a:spcAft>
                <a:spcPts val="0"/>
              </a:spcAft>
              <a:buClr>
                <a:srgbClr val="000000"/>
              </a:buClr>
              <a:buSzPts val="1100"/>
              <a:buFont typeface="Arial"/>
              <a:buNone/>
            </a:pPr>
            <a:r>
              <a:rPr lang="en"/>
              <a:t>The data can be used to find free wi-fi AP spots from afar. Range can be up to (2 miles) with the correct hardware.</a:t>
            </a:r>
            <a:endParaRPr/>
          </a:p>
          <a:p>
            <a:pPr marL="0" lvl="0" indent="0" algn="l" rtl="0">
              <a:spcBef>
                <a:spcPts val="0"/>
              </a:spcBef>
              <a:spcAft>
                <a:spcPts val="0"/>
              </a:spcAft>
              <a:buClr>
                <a:srgbClr val="000000"/>
              </a:buClr>
              <a:buSzPts val="1100"/>
              <a:buFont typeface="Arial"/>
              <a:buNone/>
            </a:pPr>
            <a:r>
              <a:rPr lang="en"/>
              <a:t>Data can also be used to map locations. And a lot more.</a:t>
            </a:r>
            <a:endParaRPr/>
          </a:p>
          <a:p>
            <a:pPr marL="0" lvl="0" indent="0" algn="l" rtl="0">
              <a:spcBef>
                <a:spcPts val="0"/>
              </a:spcBef>
              <a:spcAft>
                <a:spcPts val="0"/>
              </a:spcAft>
              <a:buClr>
                <a:srgbClr val="000000"/>
              </a:buClr>
              <a:buSzPts val="1100"/>
              <a:buFont typeface="Arial"/>
              <a:buNone/>
            </a:pPr>
            <a:r>
              <a:rPr lang="en"/>
              <a:t>Examples on the next slides!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7.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11.mp3"/><Relationship Id="rId1" Type="http://schemas.microsoft.com/office/2007/relationships/media" Target="../media/media11.mp3"/><Relationship Id="rId6" Type="http://schemas.openxmlformats.org/officeDocument/2006/relationships/image" Target="../media/image19.png"/><Relationship Id="rId5" Type="http://schemas.openxmlformats.org/officeDocument/2006/relationships/image" Target="../media/image18.jp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2.png"/><Relationship Id="rId5" Type="http://schemas.openxmlformats.org/officeDocument/2006/relationships/image" Target="../media/image20.gi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p3"/><Relationship Id="rId1" Type="http://schemas.microsoft.com/office/2007/relationships/media" Target="../media/media14.mp3"/><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p3"/><Relationship Id="rId1" Type="http://schemas.microsoft.com/office/2007/relationships/media" Target="../media/media18.mp3"/><Relationship Id="rId6" Type="http://schemas.openxmlformats.org/officeDocument/2006/relationships/image" Target="../media/image2.png"/><Relationship Id="rId5" Type="http://schemas.openxmlformats.org/officeDocument/2006/relationships/image" Target="../media/image2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p3"/><Relationship Id="rId1" Type="http://schemas.microsoft.com/office/2007/relationships/media" Target="../media/media19.mp3"/><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mailto:Stephen@dicesoft.net"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hyperlink" Target="https://www.linkedin.com/in/hacker-stephen/"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youtu.be/sP-Pl_SRQVo" TargetMode="External"/><Relationship Id="rId7" Type="http://schemas.openxmlformats.org/officeDocument/2006/relationships/hyperlink" Target="https://github.com/jofpin/trape"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https://github.com/appsecco/practical-recon-levelup0x02" TargetMode="External"/><Relationship Id="rId5" Type="http://schemas.openxmlformats.org/officeDocument/2006/relationships/hyperlink" Target="https://youtu.be/vCBAQKLAagA" TargetMode="External"/><Relationship Id="rId4" Type="http://schemas.openxmlformats.org/officeDocument/2006/relationships/hyperlink" Target="http://nest.unm.edu/files/7113/8379/8002/maltego.pdf"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8.jpg"/><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3.xml"/><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slideLayout" Target="../slideLayouts/slideLayout3.xml"/><Relationship Id="rId7" Type="http://schemas.openxmlformats.org/officeDocument/2006/relationships/image" Target="../media/image12.jpg"/><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notesSlide" Target="../notesSlides/notesSlide6.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14.jpg"/><Relationship Id="rId5" Type="http://schemas.openxmlformats.org/officeDocument/2006/relationships/hyperlink" Target="http://www.youtube.com/watch?v=jDMYnpxqKHw" TargetMode="Externa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133"/>
        <p:cNvGrpSpPr/>
        <p:nvPr/>
      </p:nvGrpSpPr>
      <p:grpSpPr>
        <a:xfrm>
          <a:off x="0" y="0"/>
          <a:ext cx="0" cy="0"/>
          <a:chOff x="0" y="0"/>
          <a:chExt cx="0" cy="0"/>
        </a:xfrm>
      </p:grpSpPr>
      <p:sp>
        <p:nvSpPr>
          <p:cNvPr id="134" name="Google Shape;134;p13"/>
          <p:cNvSpPr txBox="1">
            <a:spLocks noGrp="1"/>
          </p:cNvSpPr>
          <p:nvPr>
            <p:ph type="ctrTitle" idx="4294967295"/>
          </p:nvPr>
        </p:nvSpPr>
        <p:spPr>
          <a:xfrm>
            <a:off x="3537150" y="1578400"/>
            <a:ext cx="5017500" cy="1932000"/>
          </a:xfrm>
          <a:prstGeom prst="rect">
            <a:avLst/>
          </a:prstGeom>
          <a:effectLst>
            <a:outerShdw blurRad="57150" dist="304800" dir="5400000" algn="bl" rotWithShape="0">
              <a:srgbClr val="FF99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chemeClr val="accent6"/>
                </a:solidFill>
              </a:rPr>
              <a:t>OSINT: Open-Source Intelligence - Go Wild Edition</a:t>
            </a:r>
            <a:endParaRPr sz="3000">
              <a:solidFill>
                <a:schemeClr val="accent6"/>
              </a:solidFill>
            </a:endParaRPr>
          </a:p>
        </p:txBody>
      </p:sp>
      <p:sp>
        <p:nvSpPr>
          <p:cNvPr id="135" name="Google Shape;135;p13"/>
          <p:cNvSpPr txBox="1">
            <a:spLocks noGrp="1"/>
          </p:cNvSpPr>
          <p:nvPr>
            <p:ph type="subTitle" idx="4294967295"/>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 thing that happens during an pentest assessment or before a hacker goes ham on a network!</a:t>
            </a:r>
            <a:endParaRPr/>
          </a:p>
        </p:txBody>
      </p:sp>
      <p:sp>
        <p:nvSpPr>
          <p:cNvPr id="136" name="Google Shape;136;p13"/>
          <p:cNvSpPr txBox="1"/>
          <p:nvPr/>
        </p:nvSpPr>
        <p:spPr>
          <a:xfrm>
            <a:off x="730175" y="4431025"/>
            <a:ext cx="2405700" cy="55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FFFF"/>
                </a:solidFill>
                <a:latin typeface="Lato"/>
                <a:ea typeface="Lato"/>
                <a:cs typeface="Lato"/>
                <a:sym typeface="Lato"/>
              </a:rPr>
              <a:t>By Stephen Chavez</a:t>
            </a:r>
            <a:endParaRPr sz="1600">
              <a:solidFill>
                <a:srgbClr val="FFFFFF"/>
              </a:solidFill>
              <a:latin typeface="Lato"/>
              <a:ea typeface="Lato"/>
              <a:cs typeface="Lato"/>
              <a:sym typeface="Lato"/>
            </a:endParaRPr>
          </a:p>
        </p:txBody>
      </p:sp>
      <p:pic>
        <p:nvPicPr>
          <p:cNvPr id="2" name="OSINT1">
            <a:hlinkClick r:id="" action="ppaction://media"/>
            <a:extLst>
              <a:ext uri="{FF2B5EF4-FFF2-40B4-BE49-F238E27FC236}">
                <a16:creationId xmlns:a16="http://schemas.microsoft.com/office/drawing/2014/main" id="{5BD09744-5C57-44B7-8878-D244ABB1A2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49850" y="24868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2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 Hacking power-wheelchairs...and wardriving?</a:t>
            </a:r>
            <a:endParaRPr/>
          </a:p>
        </p:txBody>
      </p:sp>
      <p:sp>
        <p:nvSpPr>
          <p:cNvPr id="209" name="Google Shape;209;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10" name="Google Shape;210;p22"/>
          <p:cNvPicPr preferRelativeResize="0"/>
          <p:nvPr/>
        </p:nvPicPr>
        <p:blipFill>
          <a:blip r:embed="rId5">
            <a:alphaModFix/>
          </a:blip>
          <a:stretch>
            <a:fillRect/>
          </a:stretch>
        </p:blipFill>
        <p:spPr>
          <a:xfrm>
            <a:off x="814850" y="1462075"/>
            <a:ext cx="4162877" cy="3122150"/>
          </a:xfrm>
          <a:prstGeom prst="rect">
            <a:avLst/>
          </a:prstGeom>
          <a:noFill/>
          <a:ln>
            <a:noFill/>
          </a:ln>
        </p:spPr>
      </p:pic>
      <p:pic>
        <p:nvPicPr>
          <p:cNvPr id="211" name="Google Shape;211;p22"/>
          <p:cNvPicPr preferRelativeResize="0"/>
          <p:nvPr/>
        </p:nvPicPr>
        <p:blipFill>
          <a:blip r:embed="rId6">
            <a:alphaModFix/>
          </a:blip>
          <a:stretch>
            <a:fillRect/>
          </a:stretch>
        </p:blipFill>
        <p:spPr>
          <a:xfrm>
            <a:off x="5915700" y="1372100"/>
            <a:ext cx="3058877" cy="2294150"/>
          </a:xfrm>
          <a:prstGeom prst="rect">
            <a:avLst/>
          </a:prstGeom>
          <a:noFill/>
          <a:ln>
            <a:noFill/>
          </a:ln>
        </p:spPr>
      </p:pic>
      <p:pic>
        <p:nvPicPr>
          <p:cNvPr id="212" name="Google Shape;212;p22"/>
          <p:cNvPicPr preferRelativeResize="0"/>
          <p:nvPr/>
        </p:nvPicPr>
        <p:blipFill>
          <a:blip r:embed="rId7">
            <a:alphaModFix/>
          </a:blip>
          <a:stretch>
            <a:fillRect/>
          </a:stretch>
        </p:blipFill>
        <p:spPr>
          <a:xfrm>
            <a:off x="4606478" y="1372100"/>
            <a:ext cx="2341605" cy="3122150"/>
          </a:xfrm>
          <a:prstGeom prst="rect">
            <a:avLst/>
          </a:prstGeom>
          <a:noFill/>
          <a:ln>
            <a:noFill/>
          </a:ln>
        </p:spPr>
      </p:pic>
      <p:sp>
        <p:nvSpPr>
          <p:cNvPr id="213" name="Google Shape;213;p22"/>
          <p:cNvSpPr txBox="1"/>
          <p:nvPr/>
        </p:nvSpPr>
        <p:spPr>
          <a:xfrm>
            <a:off x="4309225" y="4629825"/>
            <a:ext cx="3971400" cy="46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Friend’s setup when wardriving!</a:t>
            </a:r>
            <a:endParaRPr>
              <a:solidFill>
                <a:srgbClr val="FFFFFF"/>
              </a:solidFill>
              <a:latin typeface="Lato"/>
              <a:ea typeface="Lato"/>
              <a:cs typeface="Lato"/>
              <a:sym typeface="Lato"/>
            </a:endParaRPr>
          </a:p>
        </p:txBody>
      </p:sp>
      <p:pic>
        <p:nvPicPr>
          <p:cNvPr id="2" name="osint10">
            <a:hlinkClick r:id="" action="ppaction://media"/>
            <a:extLst>
              <a:ext uri="{FF2B5EF4-FFF2-40B4-BE49-F238E27FC236}">
                <a16:creationId xmlns:a16="http://schemas.microsoft.com/office/drawing/2014/main" id="{40D6C60D-7B2C-4FD9-A99F-4EA46FB8A11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975825" y="2882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8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Walking Wardriving</a:t>
            </a:r>
            <a:endParaRPr/>
          </a:p>
          <a:p>
            <a:pPr marL="0" lvl="0" indent="0" algn="ctr" rtl="0">
              <a:spcBef>
                <a:spcPts val="0"/>
              </a:spcBef>
              <a:spcAft>
                <a:spcPts val="0"/>
              </a:spcAft>
              <a:buClr>
                <a:srgbClr val="000000"/>
              </a:buClr>
              <a:buSzPts val="1100"/>
              <a:buFont typeface="Arial"/>
              <a:buNone/>
            </a:pPr>
            <a:r>
              <a:rPr lang="en"/>
              <a:t>HMM...</a:t>
            </a:r>
            <a:endParaRPr/>
          </a:p>
        </p:txBody>
      </p:sp>
      <p:sp>
        <p:nvSpPr>
          <p:cNvPr id="219" name="Google Shape;219;p23"/>
          <p:cNvSpPr txBox="1">
            <a:spLocks noGrp="1"/>
          </p:cNvSpPr>
          <p:nvPr>
            <p:ph type="body" idx="1"/>
          </p:nvPr>
        </p:nvSpPr>
        <p:spPr>
          <a:xfrm>
            <a:off x="2417100" y="4145625"/>
            <a:ext cx="4309800" cy="44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PERFECT WAY to gather info! </a:t>
            </a:r>
            <a:endParaRPr/>
          </a:p>
          <a:p>
            <a:pPr marL="0" lvl="0" indent="0" algn="ctr" rtl="0">
              <a:spcBef>
                <a:spcPts val="1600"/>
              </a:spcBef>
              <a:spcAft>
                <a:spcPts val="1600"/>
              </a:spcAft>
              <a:buNone/>
            </a:pPr>
            <a:r>
              <a:rPr lang="en"/>
              <a:t>What’s the evolution of Walking Wardriving?</a:t>
            </a:r>
            <a:endParaRPr/>
          </a:p>
        </p:txBody>
      </p:sp>
      <p:pic>
        <p:nvPicPr>
          <p:cNvPr id="220" name="Google Shape;220;p23"/>
          <p:cNvPicPr preferRelativeResize="0"/>
          <p:nvPr/>
        </p:nvPicPr>
        <p:blipFill>
          <a:blip r:embed="rId5">
            <a:alphaModFix/>
          </a:blip>
          <a:stretch>
            <a:fillRect/>
          </a:stretch>
        </p:blipFill>
        <p:spPr>
          <a:xfrm>
            <a:off x="2029875" y="1291263"/>
            <a:ext cx="1996675" cy="2662226"/>
          </a:xfrm>
          <a:prstGeom prst="rect">
            <a:avLst/>
          </a:prstGeom>
          <a:noFill/>
          <a:ln>
            <a:noFill/>
          </a:ln>
        </p:spPr>
      </p:pic>
      <p:pic>
        <p:nvPicPr>
          <p:cNvPr id="221" name="Google Shape;221;p23"/>
          <p:cNvPicPr preferRelativeResize="0"/>
          <p:nvPr/>
        </p:nvPicPr>
        <p:blipFill>
          <a:blip r:embed="rId6">
            <a:alphaModFix/>
          </a:blip>
          <a:stretch>
            <a:fillRect/>
          </a:stretch>
        </p:blipFill>
        <p:spPr>
          <a:xfrm>
            <a:off x="4985675" y="1307850"/>
            <a:ext cx="1966522" cy="2629050"/>
          </a:xfrm>
          <a:prstGeom prst="rect">
            <a:avLst/>
          </a:prstGeom>
          <a:noFill/>
          <a:ln>
            <a:noFill/>
          </a:ln>
        </p:spPr>
      </p:pic>
      <p:pic>
        <p:nvPicPr>
          <p:cNvPr id="2" name="osint11">
            <a:hlinkClick r:id="" action="ppaction://media"/>
            <a:extLst>
              <a:ext uri="{FF2B5EF4-FFF2-40B4-BE49-F238E27FC236}">
                <a16:creationId xmlns:a16="http://schemas.microsoft.com/office/drawing/2014/main" id="{F18C4A80-2824-40EA-9795-0FBFA716851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933037" y="314582"/>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3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Power-wheelchair Wardriving</a:t>
            </a:r>
            <a:endParaRPr/>
          </a:p>
          <a:p>
            <a:pPr marL="0" lvl="0" indent="0" algn="ctr" rtl="0">
              <a:spcBef>
                <a:spcPts val="0"/>
              </a:spcBef>
              <a:spcAft>
                <a:spcPts val="0"/>
              </a:spcAft>
              <a:buClr>
                <a:srgbClr val="000000"/>
              </a:buClr>
              <a:buSzPts val="1100"/>
              <a:buFont typeface="Arial"/>
              <a:buNone/>
            </a:pPr>
            <a:r>
              <a:rPr lang="en"/>
              <a:t>HMM...</a:t>
            </a:r>
            <a:endParaRPr/>
          </a:p>
        </p:txBody>
      </p:sp>
      <p:sp>
        <p:nvSpPr>
          <p:cNvPr id="227" name="Google Shape;227;p24"/>
          <p:cNvSpPr txBox="1">
            <a:spLocks noGrp="1"/>
          </p:cNvSpPr>
          <p:nvPr>
            <p:ph type="body" idx="1"/>
          </p:nvPr>
        </p:nvSpPr>
        <p:spPr>
          <a:xfrm>
            <a:off x="2417100" y="4145625"/>
            <a:ext cx="4309800" cy="54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Oh yuss, geniuszz!!! Power-wheelchair wardriving!</a:t>
            </a:r>
            <a:endParaRPr/>
          </a:p>
        </p:txBody>
      </p:sp>
      <p:pic>
        <p:nvPicPr>
          <p:cNvPr id="228" name="Google Shape;228;p24"/>
          <p:cNvPicPr preferRelativeResize="0"/>
          <p:nvPr/>
        </p:nvPicPr>
        <p:blipFill>
          <a:blip r:embed="rId5">
            <a:alphaModFix/>
          </a:blip>
          <a:stretch>
            <a:fillRect/>
          </a:stretch>
        </p:blipFill>
        <p:spPr>
          <a:xfrm>
            <a:off x="2300150" y="1299513"/>
            <a:ext cx="4543700" cy="2544475"/>
          </a:xfrm>
          <a:prstGeom prst="rect">
            <a:avLst/>
          </a:prstGeom>
          <a:noFill/>
          <a:ln>
            <a:noFill/>
          </a:ln>
        </p:spPr>
      </p:pic>
      <p:pic>
        <p:nvPicPr>
          <p:cNvPr id="2" name="osint12">
            <a:hlinkClick r:id="" action="ppaction://media"/>
            <a:extLst>
              <a:ext uri="{FF2B5EF4-FFF2-40B4-BE49-F238E27FC236}">
                <a16:creationId xmlns:a16="http://schemas.microsoft.com/office/drawing/2014/main" id="{67CE194C-7279-4894-B57B-7ED5D76F203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846500" y="37881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Open-Source </a:t>
            </a:r>
            <a:r>
              <a:rPr lang="en">
                <a:solidFill>
                  <a:srgbClr val="FFFFFF"/>
                </a:solidFill>
                <a:highlight>
                  <a:srgbClr val="A4C2F4"/>
                </a:highlight>
              </a:rPr>
              <a:t>Int</a:t>
            </a:r>
            <a:r>
              <a:rPr lang="en">
                <a:highlight>
                  <a:srgbClr val="6FA8DC"/>
                </a:highlight>
              </a:rPr>
              <a:t>elligence</a:t>
            </a:r>
            <a:endParaRPr>
              <a:highlight>
                <a:srgbClr val="6FA8DC"/>
              </a:highlight>
            </a:endParaRPr>
          </a:p>
        </p:txBody>
      </p:sp>
      <p:sp>
        <p:nvSpPr>
          <p:cNvPr id="234" name="Google Shape;234;p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OSINT?</a:t>
            </a:r>
            <a:endParaRPr/>
          </a:p>
          <a:p>
            <a:pPr marL="457200" lvl="0" indent="-311150" algn="l" rtl="0">
              <a:spcBef>
                <a:spcPts val="1600"/>
              </a:spcBef>
              <a:spcAft>
                <a:spcPts val="0"/>
              </a:spcAft>
              <a:buSzPts val="1300"/>
              <a:buChar char="●"/>
            </a:pPr>
            <a:r>
              <a:rPr lang="en"/>
              <a:t>OSINT stands for Open-Source Intelligence, and it is one of the key aspects in understanding the cybersecurity that rules the Internet and devices these days. Or any other aspects in activities that need information gathering</a:t>
            </a:r>
            <a:endParaRPr/>
          </a:p>
          <a:p>
            <a:pPr marL="457200" lvl="0" indent="-311150" algn="l" rtl="0">
              <a:spcBef>
                <a:spcPts val="0"/>
              </a:spcBef>
              <a:spcAft>
                <a:spcPts val="0"/>
              </a:spcAft>
              <a:buSzPts val="1300"/>
              <a:buChar char="●"/>
            </a:pPr>
            <a:r>
              <a:rPr lang="en"/>
              <a:t>You probably want to know what exists on a network at some point</a:t>
            </a:r>
            <a:endParaRPr/>
          </a:p>
          <a:p>
            <a:pPr marL="457200" lvl="0" indent="-311150" algn="l" rtl="0">
              <a:spcBef>
                <a:spcPts val="0"/>
              </a:spcBef>
              <a:spcAft>
                <a:spcPts val="0"/>
              </a:spcAft>
              <a:buSzPts val="1300"/>
              <a:buChar char="●"/>
            </a:pPr>
            <a:r>
              <a:rPr lang="en"/>
              <a:t>The kind of things you can find can be very interesting (...about anything)</a:t>
            </a:r>
            <a:endParaRPr/>
          </a:p>
          <a:p>
            <a:pPr marL="0" lvl="0" indent="0" algn="ctr" rtl="0">
              <a:spcBef>
                <a:spcPts val="1600"/>
              </a:spcBef>
              <a:spcAft>
                <a:spcPts val="1600"/>
              </a:spcAft>
              <a:buNone/>
            </a:pPr>
            <a:r>
              <a:rPr lang="en" sz="1400" b="1"/>
              <a:t>But how?</a:t>
            </a:r>
            <a:endParaRPr sz="1400" b="1"/>
          </a:p>
        </p:txBody>
      </p:sp>
      <p:sp>
        <p:nvSpPr>
          <p:cNvPr id="235" name="Google Shape;235;p25"/>
          <p:cNvSpPr txBox="1"/>
          <p:nvPr/>
        </p:nvSpPr>
        <p:spPr>
          <a:xfrm>
            <a:off x="76200" y="4800600"/>
            <a:ext cx="3513300" cy="5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FFFFFF"/>
                </a:solidFill>
              </a:rPr>
              <a:t>Notes taken from https://securitytrails.com/blog/what-is-osint-how-can-i-make-use-of-it</a:t>
            </a:r>
            <a:endParaRPr sz="600">
              <a:solidFill>
                <a:srgbClr val="FFFFFF"/>
              </a:solidFill>
            </a:endParaRPr>
          </a:p>
        </p:txBody>
      </p:sp>
      <p:pic>
        <p:nvPicPr>
          <p:cNvPr id="2" name="osint13">
            <a:hlinkClick r:id="" action="ppaction://media"/>
            <a:extLst>
              <a:ext uri="{FF2B5EF4-FFF2-40B4-BE49-F238E27FC236}">
                <a16:creationId xmlns:a16="http://schemas.microsoft.com/office/drawing/2014/main" id="{468926A3-7484-4EED-96EF-F91E994ADC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31600" y="5543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8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Open-Source </a:t>
            </a:r>
            <a:r>
              <a:rPr lang="en">
                <a:solidFill>
                  <a:srgbClr val="FFFFFF"/>
                </a:solidFill>
                <a:highlight>
                  <a:srgbClr val="A4C2F4"/>
                </a:highlight>
              </a:rPr>
              <a:t>Int</a:t>
            </a:r>
            <a:r>
              <a:rPr lang="en">
                <a:highlight>
                  <a:srgbClr val="6FA8DC"/>
                </a:highlight>
              </a:rPr>
              <a:t>elligence </a:t>
            </a:r>
            <a:r>
              <a:rPr lang="en"/>
              <a:t>- Continued</a:t>
            </a:r>
            <a:endParaRPr/>
          </a:p>
        </p:txBody>
      </p:sp>
      <p:sp>
        <p:nvSpPr>
          <p:cNvPr id="241" name="Google Shape;241;p2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OSINT?</a:t>
            </a:r>
            <a:endParaRPr/>
          </a:p>
          <a:p>
            <a:pPr marL="457200" lvl="0" indent="-311150" algn="l" rtl="0">
              <a:spcBef>
                <a:spcPts val="1600"/>
              </a:spcBef>
              <a:spcAft>
                <a:spcPts val="0"/>
              </a:spcAft>
              <a:buSzPts val="1300"/>
              <a:buChar char="●"/>
            </a:pPr>
            <a:r>
              <a:rPr lang="en"/>
              <a:t>Open source intelligence (OSINT) is described as information collected from public sources such as those available on the Internet, although the term isn't strictly limited to the internet, but rather means all publicly available sources.</a:t>
            </a:r>
            <a:endParaRPr/>
          </a:p>
          <a:p>
            <a:pPr marL="457200" lvl="0" indent="-311150" algn="l" rtl="0">
              <a:spcBef>
                <a:spcPts val="0"/>
              </a:spcBef>
              <a:spcAft>
                <a:spcPts val="0"/>
              </a:spcAft>
              <a:buSzPts val="1300"/>
              <a:buChar char="●"/>
            </a:pPr>
            <a:r>
              <a:rPr lang="en"/>
              <a:t>"OS" (from OSINT) means Open Source. In this case, it is not related to the famous open source software movement, but to any publicly available source where the user can obtain the information in their intelligence data collection.</a:t>
            </a:r>
            <a:endParaRPr/>
          </a:p>
          <a:p>
            <a:pPr marL="914400" lvl="1" indent="-298450" algn="l" rtl="0">
              <a:spcBef>
                <a:spcPts val="0"/>
              </a:spcBef>
              <a:spcAft>
                <a:spcPts val="0"/>
              </a:spcAft>
              <a:buSzPts val="1100"/>
              <a:buChar char="○"/>
            </a:pPr>
            <a:r>
              <a:rPr lang="en"/>
              <a:t>Twitter posts</a:t>
            </a:r>
            <a:endParaRPr/>
          </a:p>
          <a:p>
            <a:pPr marL="914400" lvl="1" indent="-298450" algn="l" rtl="0">
              <a:spcBef>
                <a:spcPts val="0"/>
              </a:spcBef>
              <a:spcAft>
                <a:spcPts val="0"/>
              </a:spcAft>
              <a:buSzPts val="1100"/>
              <a:buChar char="○"/>
            </a:pPr>
            <a:r>
              <a:rPr lang="en"/>
              <a:t>Facebook posts</a:t>
            </a:r>
            <a:endParaRPr/>
          </a:p>
          <a:p>
            <a:pPr marL="914400" lvl="1" indent="-298450" algn="l" rtl="0">
              <a:spcBef>
                <a:spcPts val="0"/>
              </a:spcBef>
              <a:spcAft>
                <a:spcPts val="0"/>
              </a:spcAft>
              <a:buSzPts val="1100"/>
              <a:buChar char="○"/>
            </a:pPr>
            <a:r>
              <a:rPr lang="en"/>
              <a:t>Blogs </a:t>
            </a:r>
            <a:endParaRPr/>
          </a:p>
          <a:p>
            <a:pPr marL="914400" lvl="1" indent="-298450" algn="l" rtl="0">
              <a:spcBef>
                <a:spcPts val="0"/>
              </a:spcBef>
              <a:spcAft>
                <a:spcPts val="0"/>
              </a:spcAft>
              <a:buSzPts val="1100"/>
              <a:buChar char="○"/>
            </a:pPr>
            <a:r>
              <a:rPr lang="en"/>
              <a:t>Newspaper</a:t>
            </a:r>
            <a:endParaRPr/>
          </a:p>
          <a:p>
            <a:pPr marL="914400" lvl="1" indent="-298450" algn="l" rtl="0">
              <a:spcBef>
                <a:spcPts val="0"/>
              </a:spcBef>
              <a:spcAft>
                <a:spcPts val="0"/>
              </a:spcAft>
              <a:buSzPts val="1100"/>
              <a:buChar char="○"/>
            </a:pPr>
            <a:r>
              <a:rPr lang="en"/>
              <a:t>DNS Records</a:t>
            </a:r>
            <a:endParaRPr/>
          </a:p>
        </p:txBody>
      </p:sp>
      <p:sp>
        <p:nvSpPr>
          <p:cNvPr id="242" name="Google Shape;242;p26"/>
          <p:cNvSpPr txBox="1"/>
          <p:nvPr/>
        </p:nvSpPr>
        <p:spPr>
          <a:xfrm>
            <a:off x="76200" y="4800600"/>
            <a:ext cx="3513300" cy="5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FFFFFF"/>
                </a:solidFill>
              </a:rPr>
              <a:t>Notes taken from https://securitytrails.com/blog/what-is-osint-how-can-i-make-use-of-it</a:t>
            </a:r>
            <a:endParaRPr sz="600">
              <a:solidFill>
                <a:srgbClr val="FFFFFF"/>
              </a:solidFill>
            </a:endParaRPr>
          </a:p>
        </p:txBody>
      </p:sp>
      <p:pic>
        <p:nvPicPr>
          <p:cNvPr id="2" name="osint14">
            <a:hlinkClick r:id="" action="ppaction://media"/>
            <a:extLst>
              <a:ext uri="{FF2B5EF4-FFF2-40B4-BE49-F238E27FC236}">
                <a16:creationId xmlns:a16="http://schemas.microsoft.com/office/drawing/2014/main" id="{C054E24B-8686-4F9B-AE8B-7529D2F57F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31600" y="8281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7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Open-Source </a:t>
            </a:r>
            <a:r>
              <a:rPr lang="en">
                <a:solidFill>
                  <a:srgbClr val="FFFFFF"/>
                </a:solidFill>
                <a:highlight>
                  <a:srgbClr val="A4C2F4"/>
                </a:highlight>
              </a:rPr>
              <a:t>Int</a:t>
            </a:r>
            <a:r>
              <a:rPr lang="en">
                <a:highlight>
                  <a:srgbClr val="6FA8DC"/>
                </a:highlight>
              </a:rPr>
              <a:t>elligence </a:t>
            </a:r>
            <a:r>
              <a:rPr lang="en"/>
              <a:t>- Continued</a:t>
            </a:r>
            <a:endParaRPr/>
          </a:p>
        </p:txBody>
      </p:sp>
      <p:sp>
        <p:nvSpPr>
          <p:cNvPr id="248" name="Google Shape;248;p2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key concept of OSINT:</a:t>
            </a:r>
            <a:endParaRPr dirty="0"/>
          </a:p>
          <a:p>
            <a:pPr marL="457200" marR="0" lvl="0" indent="-311150" algn="l" rtl="0">
              <a:lnSpc>
                <a:spcPct val="115000"/>
              </a:lnSpc>
              <a:spcBef>
                <a:spcPts val="1600"/>
              </a:spcBef>
              <a:spcAft>
                <a:spcPts val="0"/>
              </a:spcAft>
              <a:buClr>
                <a:schemeClr val="lt1"/>
              </a:buClr>
              <a:buSzPts val="1300"/>
              <a:buFont typeface="Lato"/>
              <a:buChar char="●"/>
            </a:pPr>
            <a:r>
              <a:rPr lang="en" dirty="0"/>
              <a:t>The core concept to grasp is the information gathering, and most importantly, any information that can be obtained for free is open source. It doesn't matter if it is located inside newspapers, blogs, web pages, tweets, social media cards, images, podcasts, or videos as long as it is </a:t>
            </a:r>
            <a:r>
              <a:rPr lang="en" b="1" dirty="0"/>
              <a:t>public</a:t>
            </a:r>
            <a:r>
              <a:rPr lang="en" dirty="0"/>
              <a:t>, </a:t>
            </a:r>
            <a:r>
              <a:rPr lang="en" b="1" dirty="0"/>
              <a:t>free</a:t>
            </a:r>
            <a:r>
              <a:rPr lang="en" dirty="0"/>
              <a:t> and </a:t>
            </a:r>
            <a:r>
              <a:rPr lang="en" b="1" dirty="0"/>
              <a:t>legal to use*</a:t>
            </a:r>
            <a:endParaRPr dirty="0"/>
          </a:p>
          <a:p>
            <a:pPr marL="914400" marR="0" lvl="1" indent="-311150" algn="l" rtl="0">
              <a:lnSpc>
                <a:spcPct val="115000"/>
              </a:lnSpc>
              <a:spcBef>
                <a:spcPts val="0"/>
              </a:spcBef>
              <a:spcAft>
                <a:spcPts val="0"/>
              </a:spcAft>
              <a:buClr>
                <a:schemeClr val="lt1"/>
              </a:buClr>
              <a:buSzPts val="1300"/>
              <a:buFont typeface="Lato"/>
              <a:buChar char="○"/>
            </a:pPr>
            <a:r>
              <a:rPr lang="en" dirty="0"/>
              <a:t>*T</a:t>
            </a:r>
            <a:r>
              <a:rPr lang="en" sz="1100" dirty="0"/>
              <a:t>hings that can't be called open source include: private information, best friend secrets, or stuff that is not public to others.</a:t>
            </a:r>
            <a:endParaRPr sz="1100" dirty="0"/>
          </a:p>
          <a:p>
            <a:pPr marL="0" marR="0" lvl="0" indent="0" algn="l" rtl="0">
              <a:lnSpc>
                <a:spcPct val="115000"/>
              </a:lnSpc>
              <a:spcBef>
                <a:spcPts val="1600"/>
              </a:spcBef>
              <a:spcAft>
                <a:spcPts val="0"/>
              </a:spcAft>
              <a:buNone/>
            </a:pPr>
            <a:r>
              <a:rPr lang="en" sz="1100" dirty="0"/>
              <a:t>Of course, you can apply the same gathering techniques to private information or any system. We are just using information that is out there already.</a:t>
            </a:r>
            <a:endParaRPr sz="1100" dirty="0"/>
          </a:p>
          <a:p>
            <a:pPr marL="0" marR="0" lvl="0" indent="0" algn="l" rtl="0">
              <a:lnSpc>
                <a:spcPct val="115000"/>
              </a:lnSpc>
              <a:spcBef>
                <a:spcPts val="1600"/>
              </a:spcBef>
              <a:spcAft>
                <a:spcPts val="1600"/>
              </a:spcAft>
              <a:buNone/>
            </a:pPr>
            <a:endParaRPr sz="1100" dirty="0"/>
          </a:p>
        </p:txBody>
      </p:sp>
      <p:sp>
        <p:nvSpPr>
          <p:cNvPr id="249" name="Google Shape;249;p27"/>
          <p:cNvSpPr txBox="1"/>
          <p:nvPr/>
        </p:nvSpPr>
        <p:spPr>
          <a:xfrm>
            <a:off x="76200" y="4800600"/>
            <a:ext cx="3513300" cy="5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FFFFFF"/>
                </a:solidFill>
              </a:rPr>
              <a:t>Notes taken from https://securitytrails.com/blog/what-is-osint-how-can-i-make-use-of-it</a:t>
            </a:r>
            <a:endParaRPr sz="600">
              <a:solidFill>
                <a:srgbClr val="FFFFFF"/>
              </a:solidFill>
            </a:endParaRPr>
          </a:p>
        </p:txBody>
      </p:sp>
      <p:pic>
        <p:nvPicPr>
          <p:cNvPr id="2" name="osint15">
            <a:hlinkClick r:id="" action="ppaction://media"/>
            <a:extLst>
              <a:ext uri="{FF2B5EF4-FFF2-40B4-BE49-F238E27FC236}">
                <a16:creationId xmlns:a16="http://schemas.microsoft.com/office/drawing/2014/main" id="{5A08357A-A7FF-4676-83E9-2107DFE9FF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31600" y="6361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8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Open-Source </a:t>
            </a:r>
            <a:r>
              <a:rPr lang="en">
                <a:solidFill>
                  <a:srgbClr val="FFFFFF"/>
                </a:solidFill>
                <a:highlight>
                  <a:srgbClr val="A4C2F4"/>
                </a:highlight>
              </a:rPr>
              <a:t>Int</a:t>
            </a:r>
            <a:r>
              <a:rPr lang="en">
                <a:highlight>
                  <a:srgbClr val="6FA8DC"/>
                </a:highlight>
              </a:rPr>
              <a:t>elligence </a:t>
            </a:r>
            <a:r>
              <a:rPr lang="en"/>
              <a:t>- Continued</a:t>
            </a:r>
            <a:endParaRPr/>
          </a:p>
        </p:txBody>
      </p:sp>
      <p:sp>
        <p:nvSpPr>
          <p:cNvPr id="255" name="Google Shape;255;p2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t>Everyone uses OSINT…</a:t>
            </a:r>
            <a:endParaRPr/>
          </a:p>
          <a:p>
            <a:pPr marL="457200" marR="0" lvl="0" indent="-311150" algn="l" rtl="0">
              <a:lnSpc>
                <a:spcPct val="115000"/>
              </a:lnSpc>
              <a:spcBef>
                <a:spcPts val="1600"/>
              </a:spcBef>
              <a:spcAft>
                <a:spcPts val="0"/>
              </a:spcAft>
              <a:buSzPts val="1300"/>
              <a:buChar char="●"/>
            </a:pPr>
            <a:r>
              <a:rPr lang="en"/>
              <a:t>Many of us might associate OSINT to cyber war, cyber attacks, cybersecurity, etc. And while those things are a part of it, OSINT is much more explicit and uncomplicated</a:t>
            </a:r>
            <a:endParaRPr/>
          </a:p>
          <a:p>
            <a:pPr marL="0" marR="0" lvl="0" indent="0" algn="l" rtl="0">
              <a:lnSpc>
                <a:spcPct val="115000"/>
              </a:lnSpc>
              <a:spcBef>
                <a:spcPts val="1600"/>
              </a:spcBef>
              <a:spcAft>
                <a:spcPts val="0"/>
              </a:spcAft>
              <a:buNone/>
            </a:pPr>
            <a:r>
              <a:rPr lang="en"/>
              <a:t>Everyday OSINT examples include:</a:t>
            </a:r>
            <a:endParaRPr/>
          </a:p>
          <a:p>
            <a:pPr marL="457200" marR="0" lvl="0" indent="-311150" algn="l" rtl="0">
              <a:lnSpc>
                <a:spcPct val="115000"/>
              </a:lnSpc>
              <a:spcBef>
                <a:spcPts val="1600"/>
              </a:spcBef>
              <a:spcAft>
                <a:spcPts val="0"/>
              </a:spcAft>
              <a:buClr>
                <a:srgbClr val="FFFFFF"/>
              </a:buClr>
              <a:buSzPts val="1300"/>
              <a:buFont typeface="Arial"/>
              <a:buChar char="●"/>
            </a:pPr>
            <a:r>
              <a:rPr lang="en"/>
              <a:t>Asking questions on any search engine.</a:t>
            </a:r>
            <a:endParaRPr/>
          </a:p>
          <a:p>
            <a:pPr marL="457200" lvl="0" indent="-311150" algn="l" rtl="0">
              <a:spcBef>
                <a:spcPts val="0"/>
              </a:spcBef>
              <a:spcAft>
                <a:spcPts val="0"/>
              </a:spcAft>
              <a:buClr>
                <a:srgbClr val="FFFFFF"/>
              </a:buClr>
              <a:buSzPts val="1300"/>
              <a:buFont typeface="Arial"/>
              <a:buChar char="●"/>
            </a:pPr>
            <a:r>
              <a:rPr lang="en"/>
              <a:t>Research public forums on how to fix your computer.</a:t>
            </a:r>
            <a:endParaRPr/>
          </a:p>
          <a:p>
            <a:pPr marL="457200" lvl="0" indent="-311150" algn="l" rtl="0">
              <a:spcBef>
                <a:spcPts val="0"/>
              </a:spcBef>
              <a:spcAft>
                <a:spcPts val="0"/>
              </a:spcAft>
              <a:buClr>
                <a:srgbClr val="FFFFFF"/>
              </a:buClr>
              <a:buSzPts val="1300"/>
              <a:buFont typeface="Arial"/>
              <a:buChar char="●"/>
            </a:pPr>
            <a:r>
              <a:rPr lang="en"/>
              <a:t>Watch a youtube video on how to make a birthday cake.</a:t>
            </a:r>
            <a:endParaRPr/>
          </a:p>
          <a:p>
            <a:pPr marL="457200" lvl="0" indent="-311150" algn="l" rtl="0">
              <a:spcBef>
                <a:spcPts val="0"/>
              </a:spcBef>
              <a:spcAft>
                <a:spcPts val="0"/>
              </a:spcAft>
              <a:buClr>
                <a:srgbClr val="FFFFFF"/>
              </a:buClr>
              <a:buSzPts val="1300"/>
              <a:buFont typeface="Arial"/>
              <a:buChar char="●"/>
            </a:pPr>
            <a:r>
              <a:rPr lang="en"/>
              <a:t>Looking on Facebook for your girlfriend’s Birthday date… Don’t lie, you probably did this!</a:t>
            </a:r>
            <a:endParaRPr/>
          </a:p>
          <a:p>
            <a:pPr marL="0" lvl="0" indent="0" algn="l" rtl="0">
              <a:spcBef>
                <a:spcPts val="1200"/>
              </a:spcBef>
              <a:spcAft>
                <a:spcPts val="0"/>
              </a:spcAft>
              <a:buNone/>
            </a:pPr>
            <a:r>
              <a:rPr lang="en"/>
              <a:t>As you see, you don't need to be a hacker to use OSINT in your daily life: you're already using it, you just might have not known it!</a:t>
            </a:r>
            <a:endParaRPr/>
          </a:p>
        </p:txBody>
      </p:sp>
      <p:sp>
        <p:nvSpPr>
          <p:cNvPr id="256" name="Google Shape;256;p28"/>
          <p:cNvSpPr txBox="1"/>
          <p:nvPr/>
        </p:nvSpPr>
        <p:spPr>
          <a:xfrm>
            <a:off x="76200" y="4800600"/>
            <a:ext cx="3513300" cy="5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FFFFFF"/>
                </a:solidFill>
              </a:rPr>
              <a:t>Notes taken from https://securitytrails.com/blog/what-is-osint-how-can-i-make-use-of-it</a:t>
            </a:r>
            <a:endParaRPr sz="600">
              <a:solidFill>
                <a:srgbClr val="FFFFFF"/>
              </a:solidFill>
            </a:endParaRPr>
          </a:p>
        </p:txBody>
      </p:sp>
      <p:pic>
        <p:nvPicPr>
          <p:cNvPr id="2" name="osint16">
            <a:hlinkClick r:id="" action="ppaction://media"/>
            <a:extLst>
              <a:ext uri="{FF2B5EF4-FFF2-40B4-BE49-F238E27FC236}">
                <a16:creationId xmlns:a16="http://schemas.microsoft.com/office/drawing/2014/main" id="{FBD5B53E-9C94-436C-9B25-5B4B9B4101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46076" y="8508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7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OSINT Tools</a:t>
            </a:r>
            <a:endParaRPr/>
          </a:p>
        </p:txBody>
      </p:sp>
      <p:sp>
        <p:nvSpPr>
          <p:cNvPr id="262" name="Google Shape;262;p2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Alright...Time to talk about OSINT tools! Since we are focused on modern OSINT for the cybersecurity fields, we will now take a look at how we can benefit from it.</a:t>
            </a:r>
            <a:endParaRPr/>
          </a:p>
          <a:p>
            <a:pPr marL="0" lvl="0" indent="0" algn="l" rtl="0">
              <a:spcBef>
                <a:spcPts val="0"/>
              </a:spcBef>
              <a:spcAft>
                <a:spcPts val="0"/>
              </a:spcAft>
              <a:buNone/>
            </a:pPr>
            <a:endParaRPr/>
          </a:p>
          <a:p>
            <a:pPr marL="457200" lvl="0" indent="-311150" algn="l" rtl="0">
              <a:spcBef>
                <a:spcPts val="0"/>
              </a:spcBef>
              <a:spcAft>
                <a:spcPts val="0"/>
              </a:spcAft>
              <a:buSzPts val="1300"/>
              <a:buChar char="●"/>
            </a:pPr>
            <a:r>
              <a:rPr lang="en"/>
              <a:t>We don’t want to gather info by hand, especially if it’s an large organization</a:t>
            </a:r>
            <a:endParaRPr/>
          </a:p>
          <a:p>
            <a:pPr marL="457200" lvl="0" indent="0" algn="l" rtl="0">
              <a:spcBef>
                <a:spcPts val="0"/>
              </a:spcBef>
              <a:spcAft>
                <a:spcPts val="0"/>
              </a:spcAft>
              <a:buNone/>
            </a:pPr>
            <a:endParaRPr/>
          </a:p>
          <a:p>
            <a:pPr marL="0" lvl="0" indent="0" algn="l" rtl="0">
              <a:spcBef>
                <a:spcPts val="0"/>
              </a:spcBef>
              <a:spcAft>
                <a:spcPts val="0"/>
              </a:spcAft>
              <a:buNone/>
            </a:pPr>
            <a:r>
              <a:rPr lang="en"/>
              <a:t>Tools include:</a:t>
            </a:r>
            <a:endParaRPr/>
          </a:p>
          <a:p>
            <a:pPr marL="457200" lvl="0" indent="-311150" algn="l" rtl="0">
              <a:spcBef>
                <a:spcPts val="0"/>
              </a:spcBef>
              <a:spcAft>
                <a:spcPts val="0"/>
              </a:spcAft>
              <a:buSzPts val="1300"/>
              <a:buChar char="●"/>
            </a:pPr>
            <a:r>
              <a:rPr lang="en"/>
              <a:t>Maltego - Advanced tool to organize any type of data</a:t>
            </a:r>
            <a:endParaRPr/>
          </a:p>
          <a:p>
            <a:pPr marL="457200" lvl="0" indent="-311150" algn="l" rtl="0">
              <a:spcBef>
                <a:spcPts val="0"/>
              </a:spcBef>
              <a:spcAft>
                <a:spcPts val="0"/>
              </a:spcAft>
              <a:buSzPts val="1300"/>
              <a:buChar char="●"/>
            </a:pPr>
            <a:r>
              <a:rPr lang="en"/>
              <a:t>Trape - People tracker</a:t>
            </a:r>
            <a:endParaRPr/>
          </a:p>
          <a:p>
            <a:pPr marL="457200" lvl="0" indent="-311150" algn="l" rtl="0">
              <a:spcBef>
                <a:spcPts val="0"/>
              </a:spcBef>
              <a:spcAft>
                <a:spcPts val="0"/>
              </a:spcAft>
              <a:buSzPts val="1300"/>
              <a:buChar char="●"/>
            </a:pPr>
            <a:r>
              <a:rPr lang="en"/>
              <a:t>Kismet -  Kismet is a wireless network and device detector, sniffer, and wardriving tool</a:t>
            </a:r>
            <a:endParaRPr/>
          </a:p>
          <a:p>
            <a:pPr marL="457200" lvl="0" indent="-311150" algn="l" rtl="0">
              <a:spcBef>
                <a:spcPts val="0"/>
              </a:spcBef>
              <a:spcAft>
                <a:spcPts val="0"/>
              </a:spcAft>
              <a:buSzPts val="1300"/>
              <a:buChar char="●"/>
            </a:pPr>
            <a:r>
              <a:rPr lang="en"/>
              <a:t>...and many more tools exist</a:t>
            </a:r>
            <a:endParaRPr/>
          </a:p>
          <a:p>
            <a:pPr marL="0" lvl="0" indent="0" algn="l" rtl="0">
              <a:spcBef>
                <a:spcPts val="0"/>
              </a:spcBef>
              <a:spcAft>
                <a:spcPts val="0"/>
              </a:spcAft>
              <a:buNone/>
            </a:pPr>
            <a:endParaRPr/>
          </a:p>
          <a:p>
            <a:pPr marL="0" lvl="0" indent="0" algn="l" rtl="0">
              <a:spcBef>
                <a:spcPts val="0"/>
              </a:spcBef>
              <a:spcAft>
                <a:spcPts val="0"/>
              </a:spcAft>
              <a:buClr>
                <a:srgbClr val="000000"/>
              </a:buClr>
              <a:buSzPts val="1100"/>
              <a:buFont typeface="Arial"/>
              <a:buNone/>
            </a:pPr>
            <a:r>
              <a:rPr lang="en"/>
              <a:t>Everything listed here is also free to use.</a:t>
            </a:r>
            <a:endParaRPr/>
          </a:p>
          <a:p>
            <a:pPr marL="0" lvl="0" indent="0" algn="l" rtl="0">
              <a:spcBef>
                <a:spcPts val="0"/>
              </a:spcBef>
              <a:spcAft>
                <a:spcPts val="0"/>
              </a:spcAft>
              <a:buNone/>
            </a:pPr>
            <a:endParaRPr/>
          </a:p>
        </p:txBody>
      </p:sp>
      <p:sp>
        <p:nvSpPr>
          <p:cNvPr id="263" name="Google Shape;263;p29"/>
          <p:cNvSpPr txBox="1"/>
          <p:nvPr/>
        </p:nvSpPr>
        <p:spPr>
          <a:xfrm>
            <a:off x="76200" y="4800600"/>
            <a:ext cx="3513300" cy="5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FFFFFF"/>
                </a:solidFill>
              </a:rPr>
              <a:t>Notes taken from https://securitytrails.com/blog/what-is-osint-how-can-i-make-use-of-it</a:t>
            </a:r>
            <a:endParaRPr sz="600">
              <a:solidFill>
                <a:srgbClr val="FFFFFF"/>
              </a:solidFill>
            </a:endParaRPr>
          </a:p>
        </p:txBody>
      </p:sp>
      <p:pic>
        <p:nvPicPr>
          <p:cNvPr id="2" name="osint17">
            <a:hlinkClick r:id="" action="ppaction://media"/>
            <a:extLst>
              <a:ext uri="{FF2B5EF4-FFF2-40B4-BE49-F238E27FC236}">
                <a16:creationId xmlns:a16="http://schemas.microsoft.com/office/drawing/2014/main" id="{7CA450DB-DED9-4427-BE3C-C129F9945A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31600" y="5233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1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OSINT Tools - Maltego</a:t>
            </a:r>
            <a:endParaRPr/>
          </a:p>
        </p:txBody>
      </p:sp>
      <p:pic>
        <p:nvPicPr>
          <p:cNvPr id="269" name="Google Shape;269;p30"/>
          <p:cNvPicPr preferRelativeResize="0"/>
          <p:nvPr/>
        </p:nvPicPr>
        <p:blipFill>
          <a:blip r:embed="rId5">
            <a:alphaModFix/>
          </a:blip>
          <a:stretch>
            <a:fillRect/>
          </a:stretch>
        </p:blipFill>
        <p:spPr>
          <a:xfrm>
            <a:off x="2401675" y="1674000"/>
            <a:ext cx="4340650" cy="2204251"/>
          </a:xfrm>
          <a:prstGeom prst="rect">
            <a:avLst/>
          </a:prstGeom>
          <a:noFill/>
          <a:ln>
            <a:noFill/>
          </a:ln>
        </p:spPr>
      </p:pic>
      <p:sp>
        <p:nvSpPr>
          <p:cNvPr id="270" name="Google Shape;270;p30"/>
          <p:cNvSpPr txBox="1"/>
          <p:nvPr/>
        </p:nvSpPr>
        <p:spPr>
          <a:xfrm>
            <a:off x="2626925" y="4185125"/>
            <a:ext cx="3971400" cy="46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Maltego CE - Kali Linux edition</a:t>
            </a:r>
            <a:endParaRPr>
              <a:solidFill>
                <a:srgbClr val="FFFFFF"/>
              </a:solidFill>
              <a:latin typeface="Lato"/>
              <a:ea typeface="Lato"/>
              <a:cs typeface="Lato"/>
              <a:sym typeface="Lato"/>
            </a:endParaRPr>
          </a:p>
        </p:txBody>
      </p:sp>
      <p:pic>
        <p:nvPicPr>
          <p:cNvPr id="2" name="osint18">
            <a:hlinkClick r:id="" action="ppaction://media"/>
            <a:extLst>
              <a:ext uri="{FF2B5EF4-FFF2-40B4-BE49-F238E27FC236}">
                <a16:creationId xmlns:a16="http://schemas.microsoft.com/office/drawing/2014/main" id="{336010D8-25F1-4B80-855A-2A16A08CD39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031600" y="5765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7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OSINT Tools - Maltego</a:t>
            </a:r>
            <a:endParaRPr/>
          </a:p>
        </p:txBody>
      </p:sp>
      <p:sp>
        <p:nvSpPr>
          <p:cNvPr id="276" name="Google Shape;276;p3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 1: Using Maltego to collect and store info:</a:t>
            </a:r>
            <a:endParaRPr/>
          </a:p>
          <a:p>
            <a:pPr marL="0" lvl="0" indent="0" algn="l" rtl="0">
              <a:spcBef>
                <a:spcPts val="0"/>
              </a:spcBef>
              <a:spcAft>
                <a:spcPts val="0"/>
              </a:spcAft>
              <a:buNone/>
            </a:pPr>
            <a:endParaRPr/>
          </a:p>
          <a:p>
            <a:pPr marL="0" lvl="0" indent="0" algn="l" rtl="0">
              <a:spcBef>
                <a:spcPts val="0"/>
              </a:spcBef>
              <a:spcAft>
                <a:spcPts val="0"/>
              </a:spcAft>
              <a:buNone/>
            </a:pPr>
            <a:r>
              <a:rPr lang="en"/>
              <a:t>…We need a juicy target first. I chose to target Steve Beaty for a few reasons.</a:t>
            </a:r>
            <a:endParaRPr/>
          </a:p>
          <a:p>
            <a:pPr marL="0" lvl="0" indent="0" algn="l" rtl="0">
              <a:spcBef>
                <a:spcPts val="0"/>
              </a:spcBef>
              <a:spcAft>
                <a:spcPts val="0"/>
              </a:spcAft>
              <a:buNone/>
            </a:pPr>
            <a:r>
              <a:rPr lang="en"/>
              <a:t> (Gained permission from him)</a:t>
            </a:r>
            <a:endParaRPr/>
          </a:p>
          <a:p>
            <a:pPr marL="457200" lvl="0" indent="-311150" algn="l" rtl="0">
              <a:spcBef>
                <a:spcPts val="0"/>
              </a:spcBef>
              <a:spcAft>
                <a:spcPts val="0"/>
              </a:spcAft>
              <a:buSzPts val="1300"/>
              <a:buChar char="●"/>
            </a:pPr>
            <a:r>
              <a:rPr lang="en"/>
              <a:t>MSU Denver C.S. professor </a:t>
            </a:r>
            <a:endParaRPr/>
          </a:p>
          <a:p>
            <a:pPr marL="457200" lvl="0" indent="-311150" algn="l" rtl="0">
              <a:spcBef>
                <a:spcPts val="0"/>
              </a:spcBef>
              <a:spcAft>
                <a:spcPts val="0"/>
              </a:spcAft>
              <a:buSzPts val="1300"/>
              <a:buChar char="●"/>
            </a:pPr>
            <a:r>
              <a:rPr lang="en"/>
              <a:t>He is on the news everywhere</a:t>
            </a:r>
            <a:endParaRPr/>
          </a:p>
          <a:p>
            <a:pPr marL="457200" lvl="0" indent="-311150" algn="l" rtl="0">
              <a:spcBef>
                <a:spcPts val="0"/>
              </a:spcBef>
              <a:spcAft>
                <a:spcPts val="0"/>
              </a:spcAft>
              <a:buSzPts val="1300"/>
              <a:buChar char="●"/>
            </a:pPr>
            <a:r>
              <a:rPr lang="en"/>
              <a:t>He’s also nutty at times (Who knew?)</a:t>
            </a:r>
            <a:endParaRPr/>
          </a:p>
          <a:p>
            <a:pPr marL="457200" lvl="0" indent="-311150" algn="l" rtl="0">
              <a:spcBef>
                <a:spcPts val="0"/>
              </a:spcBef>
              <a:spcAft>
                <a:spcPts val="0"/>
              </a:spcAft>
              <a:buSzPts val="1300"/>
              <a:buChar char="●"/>
            </a:pPr>
            <a:r>
              <a:rPr lang="en"/>
              <a:t>He has a blog (let’s find it!)</a:t>
            </a:r>
            <a:endParaRPr/>
          </a:p>
          <a:p>
            <a:pPr marL="457200" lvl="0" indent="-311150" algn="l" rtl="0">
              <a:spcBef>
                <a:spcPts val="0"/>
              </a:spcBef>
              <a:spcAft>
                <a:spcPts val="0"/>
              </a:spcAft>
              <a:buSzPts val="1300"/>
              <a:buChar char="●"/>
            </a:pPr>
            <a:r>
              <a:rPr lang="en"/>
              <a:t>He’s pretty cool and teaches infosec</a:t>
            </a:r>
            <a:endParaRPr/>
          </a:p>
          <a:p>
            <a:pPr marL="0" lvl="0" indent="0" algn="l" rtl="0">
              <a:spcBef>
                <a:spcPts val="0"/>
              </a:spcBef>
              <a:spcAft>
                <a:spcPts val="0"/>
              </a:spcAft>
              <a:buNone/>
            </a:pPr>
            <a:endParaRPr/>
          </a:p>
          <a:p>
            <a:pPr marL="0" lvl="0" indent="0" algn="l" rtl="0">
              <a:spcBef>
                <a:spcPts val="0"/>
              </a:spcBef>
              <a:spcAft>
                <a:spcPts val="0"/>
              </a:spcAft>
              <a:buNone/>
            </a:pPr>
            <a:r>
              <a:rPr lang="en"/>
              <a:t>Thanks again Dr. Beaty!</a:t>
            </a:r>
            <a:endParaRPr/>
          </a:p>
        </p:txBody>
      </p:sp>
      <p:pic>
        <p:nvPicPr>
          <p:cNvPr id="277" name="Google Shape;277;p31"/>
          <p:cNvPicPr preferRelativeResize="0"/>
          <p:nvPr/>
        </p:nvPicPr>
        <p:blipFill>
          <a:blip r:embed="rId5">
            <a:alphaModFix/>
          </a:blip>
          <a:stretch>
            <a:fillRect/>
          </a:stretch>
        </p:blipFill>
        <p:spPr>
          <a:xfrm>
            <a:off x="6302100" y="2380550"/>
            <a:ext cx="1289050" cy="1988800"/>
          </a:xfrm>
          <a:prstGeom prst="rect">
            <a:avLst/>
          </a:prstGeom>
          <a:noFill/>
          <a:ln>
            <a:noFill/>
          </a:ln>
        </p:spPr>
      </p:pic>
      <p:pic>
        <p:nvPicPr>
          <p:cNvPr id="2" name="osint19">
            <a:hlinkClick r:id="" action="ppaction://media"/>
            <a:extLst>
              <a:ext uri="{FF2B5EF4-FFF2-40B4-BE49-F238E27FC236}">
                <a16:creationId xmlns:a16="http://schemas.microsoft.com/office/drawing/2014/main" id="{5415BCD7-8B79-4CC3-8CE0-DE9D7377E2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908324" y="46718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8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whoami</a:t>
            </a:r>
            <a:endParaRPr/>
          </a:p>
          <a:p>
            <a:pPr marL="0" lvl="0" indent="0" algn="l" rtl="0">
              <a:spcBef>
                <a:spcPts val="0"/>
              </a:spcBef>
              <a:spcAft>
                <a:spcPts val="0"/>
              </a:spcAft>
              <a:buNone/>
            </a:pPr>
            <a:r>
              <a:rPr lang="en"/>
              <a:t>        --------</a:t>
            </a:r>
            <a:r>
              <a:rPr lang="en">
                <a:highlight>
                  <a:srgbClr val="76A5AF"/>
                </a:highlight>
              </a:rPr>
              <a:t>S</a:t>
            </a:r>
            <a:r>
              <a:rPr lang="en">
                <a:highlight>
                  <a:srgbClr val="1155CC"/>
                </a:highlight>
              </a:rPr>
              <a:t>tephen</a:t>
            </a:r>
            <a:r>
              <a:rPr lang="en"/>
              <a:t>/Life--------</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42" name="Google Shape;142;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my life story?</a:t>
            </a:r>
            <a:endParaRPr/>
          </a:p>
          <a:p>
            <a:pPr marL="457200" lvl="0" indent="-311150" algn="l" rtl="0">
              <a:spcBef>
                <a:spcPts val="1600"/>
              </a:spcBef>
              <a:spcAft>
                <a:spcPts val="0"/>
              </a:spcAft>
              <a:buSzPts val="1300"/>
              <a:buChar char="●"/>
            </a:pPr>
            <a:r>
              <a:rPr lang="en"/>
              <a:t>Born in Denver, Colorado in 1993</a:t>
            </a:r>
            <a:endParaRPr/>
          </a:p>
          <a:p>
            <a:pPr marL="914400" lvl="1" indent="-298450" algn="l" rtl="0">
              <a:spcBef>
                <a:spcPts val="0"/>
              </a:spcBef>
              <a:spcAft>
                <a:spcPts val="0"/>
              </a:spcAft>
              <a:buSzPts val="1100"/>
              <a:buChar char="○"/>
            </a:pPr>
            <a:r>
              <a:rPr lang="en"/>
              <a:t>With a rare brain disorder: Schizencephaly - NOT cerebral palsy </a:t>
            </a:r>
            <a:endParaRPr/>
          </a:p>
          <a:p>
            <a:pPr marL="914400" lvl="1" indent="-298450" algn="l" rtl="0">
              <a:spcBef>
                <a:spcPts val="0"/>
              </a:spcBef>
              <a:spcAft>
                <a:spcPts val="0"/>
              </a:spcAft>
              <a:buSzPts val="1100"/>
              <a:buChar char="○"/>
            </a:pPr>
            <a:r>
              <a:rPr lang="en"/>
              <a:t>Always liked technology</a:t>
            </a:r>
            <a:endParaRPr/>
          </a:p>
          <a:p>
            <a:pPr marL="914400" lvl="1" indent="-298450" algn="l" rtl="0">
              <a:spcBef>
                <a:spcPts val="0"/>
              </a:spcBef>
              <a:spcAft>
                <a:spcPts val="0"/>
              </a:spcAft>
              <a:buSzPts val="1100"/>
              <a:buChar char="○"/>
            </a:pPr>
            <a:r>
              <a:rPr lang="en"/>
              <a:t>A tinker and hacker</a:t>
            </a:r>
            <a:endParaRPr/>
          </a:p>
        </p:txBody>
      </p:sp>
      <p:pic>
        <p:nvPicPr>
          <p:cNvPr id="144" name="Google Shape;144;p14"/>
          <p:cNvPicPr preferRelativeResize="0"/>
          <p:nvPr/>
        </p:nvPicPr>
        <p:blipFill>
          <a:blip r:embed="rId5">
            <a:alphaModFix/>
          </a:blip>
          <a:stretch>
            <a:fillRect/>
          </a:stretch>
        </p:blipFill>
        <p:spPr>
          <a:xfrm>
            <a:off x="5974080" y="3337560"/>
            <a:ext cx="2220878" cy="1574488"/>
          </a:xfrm>
          <a:prstGeom prst="rect">
            <a:avLst/>
          </a:prstGeom>
          <a:noFill/>
          <a:ln>
            <a:noFill/>
          </a:ln>
        </p:spPr>
      </p:pic>
      <p:pic>
        <p:nvPicPr>
          <p:cNvPr id="145" name="Google Shape;145;p14"/>
          <p:cNvPicPr preferRelativeResize="0"/>
          <p:nvPr/>
        </p:nvPicPr>
        <p:blipFill>
          <a:blip r:embed="rId6">
            <a:alphaModFix/>
          </a:blip>
          <a:stretch>
            <a:fillRect/>
          </a:stretch>
        </p:blipFill>
        <p:spPr>
          <a:xfrm>
            <a:off x="4232058" y="3399979"/>
            <a:ext cx="1229574" cy="1523100"/>
          </a:xfrm>
          <a:prstGeom prst="rect">
            <a:avLst/>
          </a:prstGeom>
          <a:noFill/>
          <a:ln>
            <a:noFill/>
          </a:ln>
        </p:spPr>
      </p:pic>
      <p:pic>
        <p:nvPicPr>
          <p:cNvPr id="146" name="Google Shape;146;p14"/>
          <p:cNvPicPr preferRelativeResize="0"/>
          <p:nvPr/>
        </p:nvPicPr>
        <p:blipFill>
          <a:blip r:embed="rId7">
            <a:alphaModFix/>
          </a:blip>
          <a:stretch>
            <a:fillRect/>
          </a:stretch>
        </p:blipFill>
        <p:spPr>
          <a:xfrm>
            <a:off x="1137986" y="3399979"/>
            <a:ext cx="2581624" cy="1449650"/>
          </a:xfrm>
          <a:prstGeom prst="rect">
            <a:avLst/>
          </a:prstGeom>
          <a:noFill/>
          <a:ln>
            <a:noFill/>
          </a:ln>
        </p:spPr>
      </p:pic>
      <p:pic>
        <p:nvPicPr>
          <p:cNvPr id="3" name="osint2">
            <a:hlinkClick r:id="" action="ppaction://media"/>
            <a:extLst>
              <a:ext uri="{FF2B5EF4-FFF2-40B4-BE49-F238E27FC236}">
                <a16:creationId xmlns:a16="http://schemas.microsoft.com/office/drawing/2014/main" id="{E917391E-F879-498C-BECF-5E0C24FE556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336050" y="241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9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OSINT Tools - Demo</a:t>
            </a:r>
            <a:endParaRPr/>
          </a:p>
        </p:txBody>
      </p:sp>
      <p:sp>
        <p:nvSpPr>
          <p:cNvPr id="283" name="Google Shape;283;p3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DEMO TIME!</a:t>
            </a:r>
            <a:endParaRPr sz="3000"/>
          </a:p>
        </p:txBody>
      </p:sp>
      <p:pic>
        <p:nvPicPr>
          <p:cNvPr id="284" name="Google Shape;284;p32"/>
          <p:cNvPicPr preferRelativeResize="0"/>
          <p:nvPr/>
        </p:nvPicPr>
        <p:blipFill>
          <a:blip r:embed="rId3">
            <a:alphaModFix/>
          </a:blip>
          <a:stretch>
            <a:fillRect/>
          </a:stretch>
        </p:blipFill>
        <p:spPr>
          <a:xfrm>
            <a:off x="2154788" y="2439874"/>
            <a:ext cx="4834425" cy="1212875"/>
          </a:xfrm>
          <a:prstGeom prst="rect">
            <a:avLst/>
          </a:prstGeom>
          <a:noFill/>
          <a:ln>
            <a:noFill/>
          </a:ln>
        </p:spPr>
      </p:pic>
      <p:sp>
        <p:nvSpPr>
          <p:cNvPr id="285" name="Google Shape;285;p32"/>
          <p:cNvSpPr txBox="1"/>
          <p:nvPr/>
        </p:nvSpPr>
        <p:spPr>
          <a:xfrm>
            <a:off x="2201700" y="4008225"/>
            <a:ext cx="4740600" cy="55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Also, take this class for advanced stuff we didn’t have time for. You won’t regret it. </a:t>
            </a:r>
            <a:endParaRPr>
              <a:solidFill>
                <a:srgbClr val="FFFFFF"/>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Contact Info</a:t>
            </a:r>
            <a:endParaRPr/>
          </a:p>
        </p:txBody>
      </p:sp>
      <p:sp>
        <p:nvSpPr>
          <p:cNvPr id="291" name="Google Shape;291;p3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Email addr: </a:t>
            </a:r>
            <a:r>
              <a:rPr lang="en" u="sng">
                <a:solidFill>
                  <a:schemeClr val="hlink"/>
                </a:solidFill>
                <a:hlinkClick r:id="rId3"/>
              </a:rPr>
              <a:t>Stephen@dicesoft.net</a:t>
            </a:r>
            <a:endParaRPr/>
          </a:p>
          <a:p>
            <a:pPr marL="0" lvl="0" indent="0" algn="l" rtl="0">
              <a:spcBef>
                <a:spcPts val="0"/>
              </a:spcBef>
              <a:spcAft>
                <a:spcPts val="0"/>
              </a:spcAft>
              <a:buNone/>
            </a:pPr>
            <a:endParaRPr/>
          </a:p>
          <a:p>
            <a:pPr marL="0" lvl="0" indent="0" algn="l" rtl="0">
              <a:spcBef>
                <a:spcPts val="0"/>
              </a:spcBef>
              <a:spcAft>
                <a:spcPts val="0"/>
              </a:spcAft>
              <a:buNone/>
            </a:pPr>
            <a:r>
              <a:rPr lang="en"/>
              <a:t>Twitter: @redragonx</a:t>
            </a:r>
            <a:endParaRPr/>
          </a:p>
          <a:p>
            <a:pPr marL="0" lvl="0" indent="0" algn="l" rtl="0">
              <a:spcBef>
                <a:spcPts val="0"/>
              </a:spcBef>
              <a:spcAft>
                <a:spcPts val="0"/>
              </a:spcAft>
              <a:buNone/>
            </a:pPr>
            <a:endParaRPr/>
          </a:p>
          <a:p>
            <a:pPr marL="0" lvl="0" indent="0" algn="l" rtl="0">
              <a:spcBef>
                <a:spcPts val="0"/>
              </a:spcBef>
              <a:spcAft>
                <a:spcPts val="0"/>
              </a:spcAft>
              <a:buNone/>
            </a:pPr>
            <a:r>
              <a:rPr lang="en"/>
              <a:t>Linkedin: </a:t>
            </a:r>
            <a:r>
              <a:rPr lang="en" u="sng">
                <a:solidFill>
                  <a:schemeClr val="hlink"/>
                </a:solidFill>
                <a:hlinkClick r:id="rId4"/>
              </a:rPr>
              <a:t>https://www.linkedin.com/in/hacker-stephen/</a:t>
            </a:r>
            <a:endParaRPr/>
          </a:p>
          <a:p>
            <a:pPr marL="0" lvl="0" indent="0" algn="l" rtl="0">
              <a:spcBef>
                <a:spcPts val="0"/>
              </a:spcBef>
              <a:spcAft>
                <a:spcPts val="0"/>
              </a:spcAft>
              <a:buNone/>
            </a:pPr>
            <a:endParaRPr/>
          </a:p>
          <a:p>
            <a:pPr marL="0" lvl="0" indent="0" algn="ctr" rtl="0">
              <a:spcBef>
                <a:spcPts val="0"/>
              </a:spcBef>
              <a:spcAft>
                <a:spcPts val="0"/>
              </a:spcAft>
              <a:buNone/>
            </a:pPr>
            <a:r>
              <a:rPr lang="en" sz="1400"/>
              <a:t>Thanks for coming!</a:t>
            </a:r>
            <a:endParaRPr sz="1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Resources</a:t>
            </a:r>
            <a:endParaRPr/>
          </a:p>
        </p:txBody>
      </p:sp>
      <p:sp>
        <p:nvSpPr>
          <p:cNvPr id="297" name="Google Shape;297;p3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Maltego training video for absolute beginners</a:t>
            </a:r>
            <a:endParaRPr sz="1000"/>
          </a:p>
          <a:p>
            <a:pPr marL="0" lvl="0" indent="0" algn="l" rtl="0">
              <a:spcBef>
                <a:spcPts val="0"/>
              </a:spcBef>
              <a:spcAft>
                <a:spcPts val="0"/>
              </a:spcAft>
              <a:buNone/>
            </a:pPr>
            <a:r>
              <a:rPr lang="en" sz="1000" u="sng">
                <a:solidFill>
                  <a:schemeClr val="hlink"/>
                </a:solidFill>
                <a:hlinkClick r:id="rId3"/>
              </a:rPr>
              <a:t>https://youtu.be/sP-Pl_SRQVo</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n" sz="1000"/>
              <a:t>Simple Maltego tutorial</a:t>
            </a:r>
            <a:endParaRPr sz="1000"/>
          </a:p>
          <a:p>
            <a:pPr marL="0" lvl="0" indent="0" algn="l" rtl="0">
              <a:spcBef>
                <a:spcPts val="0"/>
              </a:spcBef>
              <a:spcAft>
                <a:spcPts val="0"/>
              </a:spcAft>
              <a:buNone/>
            </a:pPr>
            <a:r>
              <a:rPr lang="en" sz="1000" u="sng">
                <a:solidFill>
                  <a:schemeClr val="hlink"/>
                </a:solidFill>
                <a:hlinkClick r:id="rId4"/>
              </a:rPr>
              <a:t>http://nest.unm.edu/files/7113/8379/8002/maltego.pdf</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n" sz="1000"/>
              <a:t>DEF CON 25 Recon Village - Abhijeth Dugginapeddi - Recon and Bug Bounties What A Great Love Story</a:t>
            </a:r>
            <a:endParaRPr sz="1000"/>
          </a:p>
          <a:p>
            <a:pPr marL="0" lvl="0" indent="0" algn="l" rtl="0">
              <a:spcBef>
                <a:spcPts val="0"/>
              </a:spcBef>
              <a:spcAft>
                <a:spcPts val="0"/>
              </a:spcAft>
              <a:buNone/>
            </a:pPr>
            <a:r>
              <a:rPr lang="en" sz="1000" u="sng">
                <a:solidFill>
                  <a:schemeClr val="hlink"/>
                </a:solidFill>
                <a:hlinkClick r:id="rId5"/>
              </a:rPr>
              <a:t>https://youtu.be/vCBAQKLAagA</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n" sz="1000"/>
              <a:t>Practical recon techniques for bug hunters &amp; pentesters</a:t>
            </a:r>
            <a:endParaRPr sz="1000"/>
          </a:p>
          <a:p>
            <a:pPr marL="0" lvl="0" indent="0" algn="l" rtl="0">
              <a:spcBef>
                <a:spcPts val="0"/>
              </a:spcBef>
              <a:spcAft>
                <a:spcPts val="0"/>
              </a:spcAft>
              <a:buNone/>
            </a:pPr>
            <a:r>
              <a:rPr lang="en" sz="1000" u="sng">
                <a:solidFill>
                  <a:schemeClr val="hlink"/>
                </a:solidFill>
                <a:hlinkClick r:id="rId6"/>
              </a:rPr>
              <a:t>https://github.com/appsecco/practical-recon-levelup0x02</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n" sz="1000"/>
              <a:t>Trape: People tracker on the Internet: Learn to track the world, to avoid being traced</a:t>
            </a:r>
            <a:endParaRPr sz="1000"/>
          </a:p>
          <a:p>
            <a:pPr marL="0" lvl="0" indent="0" algn="l" rtl="0">
              <a:spcBef>
                <a:spcPts val="0"/>
              </a:spcBef>
              <a:spcAft>
                <a:spcPts val="0"/>
              </a:spcAft>
              <a:buNone/>
            </a:pPr>
            <a:r>
              <a:rPr lang="en" sz="1000" u="sng">
                <a:solidFill>
                  <a:schemeClr val="hlink"/>
                </a:solidFill>
                <a:hlinkClick r:id="rId7"/>
              </a:rPr>
              <a:t>https://github.com/jofpin/trape</a:t>
            </a:r>
            <a:endParaRPr sz="1000"/>
          </a:p>
          <a:p>
            <a:pPr marL="0" lvl="0" indent="0" algn="l" rtl="0">
              <a:spcBef>
                <a:spcPts val="0"/>
              </a:spcBef>
              <a:spcAft>
                <a:spcPts val="0"/>
              </a:spcAft>
              <a:buNone/>
            </a:pPr>
            <a:endParaRPr sz="1000"/>
          </a:p>
          <a:p>
            <a:pPr marL="0" lvl="0" indent="0" algn="l" rtl="0">
              <a:spcBef>
                <a:spcPts val="0"/>
              </a:spcBef>
              <a:spcAft>
                <a:spcPts val="0"/>
              </a:spcAft>
              <a:buNone/>
            </a:pPr>
            <a:endParaRPr sz="1000"/>
          </a:p>
          <a:p>
            <a:pPr marL="0" lvl="0" indent="0" algn="l" rtl="0">
              <a:spcBef>
                <a:spcPts val="0"/>
              </a:spcBef>
              <a:spcAft>
                <a:spcPts val="0"/>
              </a:spcAft>
              <a:buNone/>
            </a:pPr>
            <a:endParaRPr sz="1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whoami - Continued</a:t>
            </a:r>
            <a:endParaRPr/>
          </a:p>
          <a:p>
            <a:pPr marL="0" lvl="0" indent="0" algn="l" rtl="0">
              <a:spcBef>
                <a:spcPts val="0"/>
              </a:spcBef>
              <a:spcAft>
                <a:spcPts val="0"/>
              </a:spcAft>
              <a:buNone/>
            </a:pPr>
            <a:r>
              <a:rPr lang="en"/>
              <a:t>        --------</a:t>
            </a:r>
            <a:r>
              <a:rPr lang="en">
                <a:highlight>
                  <a:srgbClr val="76A5AF"/>
                </a:highlight>
              </a:rPr>
              <a:t>S</a:t>
            </a:r>
            <a:r>
              <a:rPr lang="en">
                <a:highlight>
                  <a:srgbClr val="1155CC"/>
                </a:highlight>
              </a:rPr>
              <a:t>tephen</a:t>
            </a:r>
            <a:r>
              <a:rPr lang="en"/>
              <a:t>/Hobbies--------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54" name="Google Shape;154;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are my hobbies?</a:t>
            </a:r>
            <a:endParaRPr/>
          </a:p>
          <a:p>
            <a:pPr marL="457200" lvl="0" indent="-311150" algn="l" rtl="0">
              <a:spcBef>
                <a:spcPts val="1600"/>
              </a:spcBef>
              <a:spcAft>
                <a:spcPts val="0"/>
              </a:spcAft>
              <a:buSzPts val="1300"/>
              <a:buChar char="●"/>
            </a:pPr>
            <a:r>
              <a:rPr lang="en"/>
              <a:t>Listen to a lot of music - Spotify :)</a:t>
            </a:r>
            <a:endParaRPr/>
          </a:p>
          <a:p>
            <a:pPr marL="457200" lvl="0" indent="-311150" algn="l" rtl="0">
              <a:spcBef>
                <a:spcPts val="0"/>
              </a:spcBef>
              <a:spcAft>
                <a:spcPts val="0"/>
              </a:spcAft>
              <a:buSzPts val="1300"/>
              <a:buChar char="●"/>
            </a:pPr>
            <a:r>
              <a:rPr lang="en"/>
              <a:t>Digital Art Design</a:t>
            </a:r>
            <a:endParaRPr/>
          </a:p>
          <a:p>
            <a:pPr marL="914400" lvl="1" indent="-298450" algn="l" rtl="0">
              <a:spcBef>
                <a:spcPts val="0"/>
              </a:spcBef>
              <a:spcAft>
                <a:spcPts val="0"/>
              </a:spcAft>
              <a:buSzPts val="1100"/>
              <a:buChar char="○"/>
            </a:pPr>
            <a:r>
              <a:rPr lang="en"/>
              <a:t>Can’t always think in code   </a:t>
            </a:r>
            <a:endParaRPr/>
          </a:p>
          <a:p>
            <a:pPr marL="457200" lvl="0" indent="-311150" algn="l" rtl="0">
              <a:spcBef>
                <a:spcPts val="0"/>
              </a:spcBef>
              <a:spcAft>
                <a:spcPts val="0"/>
              </a:spcAft>
              <a:buSzPts val="1300"/>
              <a:buChar char="●"/>
            </a:pPr>
            <a:r>
              <a:rPr lang="en"/>
              <a:t>Getting Tattooed</a:t>
            </a:r>
            <a:endParaRPr/>
          </a:p>
          <a:p>
            <a:pPr marL="457200" lvl="0" indent="-311150" algn="l" rtl="0">
              <a:spcBef>
                <a:spcPts val="0"/>
              </a:spcBef>
              <a:spcAft>
                <a:spcPts val="0"/>
              </a:spcAft>
              <a:buSzPts val="1300"/>
              <a:buChar char="●"/>
            </a:pPr>
            <a:r>
              <a:rPr lang="en"/>
              <a:t>Skydiving</a:t>
            </a:r>
            <a:endParaRPr/>
          </a:p>
          <a:p>
            <a:pPr marL="457200" lvl="0" indent="-311150" algn="l" rtl="0">
              <a:spcBef>
                <a:spcPts val="0"/>
              </a:spcBef>
              <a:spcAft>
                <a:spcPts val="0"/>
              </a:spcAft>
              <a:buSzPts val="1300"/>
              <a:buChar char="●"/>
            </a:pPr>
            <a:r>
              <a:rPr lang="en"/>
              <a:t>Skiing</a:t>
            </a:r>
            <a:endParaRPr/>
          </a:p>
          <a:p>
            <a:pPr marL="457200" lvl="0" indent="-311150" algn="l" rtl="0">
              <a:spcBef>
                <a:spcPts val="0"/>
              </a:spcBef>
              <a:spcAft>
                <a:spcPts val="0"/>
              </a:spcAft>
              <a:buSzPts val="1300"/>
              <a:buChar char="●"/>
            </a:pPr>
            <a:r>
              <a:rPr lang="en"/>
              <a:t>Hanging at events</a:t>
            </a:r>
            <a:endParaRPr/>
          </a:p>
          <a:p>
            <a:pPr marL="457200" lvl="0" indent="-311150" algn="l" rtl="0">
              <a:spcBef>
                <a:spcPts val="0"/>
              </a:spcBef>
              <a:spcAft>
                <a:spcPts val="0"/>
              </a:spcAft>
              <a:buSzPts val="1300"/>
              <a:buChar char="●"/>
            </a:pPr>
            <a:r>
              <a:rPr lang="en"/>
              <a:t>Colorado Blockchain events</a:t>
            </a:r>
            <a:endParaRPr/>
          </a:p>
          <a:p>
            <a:pPr marL="457200" lvl="0" indent="-311150" algn="l" rtl="0">
              <a:spcBef>
                <a:spcPts val="0"/>
              </a:spcBef>
              <a:spcAft>
                <a:spcPts val="0"/>
              </a:spcAft>
              <a:buSzPts val="1300"/>
              <a:buChar char="●"/>
            </a:pPr>
            <a:r>
              <a:rPr lang="en"/>
              <a:t>Crazy stuff with friends </a:t>
            </a:r>
            <a:endParaRPr/>
          </a:p>
          <a:p>
            <a:pPr marL="457200" lvl="0" indent="-311150" algn="l" rtl="0">
              <a:spcBef>
                <a:spcPts val="0"/>
              </a:spcBef>
              <a:spcAft>
                <a:spcPts val="0"/>
              </a:spcAft>
              <a:buSzPts val="1300"/>
              <a:buChar char="●"/>
            </a:pPr>
            <a:r>
              <a:rPr lang="en"/>
              <a:t>...</a:t>
            </a:r>
            <a:endParaRPr/>
          </a:p>
        </p:txBody>
      </p:sp>
      <p:pic>
        <p:nvPicPr>
          <p:cNvPr id="156" name="Google Shape;156;p15"/>
          <p:cNvPicPr preferRelativeResize="0"/>
          <p:nvPr/>
        </p:nvPicPr>
        <p:blipFill>
          <a:blip r:embed="rId5">
            <a:alphaModFix/>
          </a:blip>
          <a:stretch>
            <a:fillRect/>
          </a:stretch>
        </p:blipFill>
        <p:spPr>
          <a:xfrm>
            <a:off x="7563951" y="695150"/>
            <a:ext cx="2159473" cy="1440351"/>
          </a:xfrm>
          <a:prstGeom prst="rect">
            <a:avLst/>
          </a:prstGeom>
          <a:noFill/>
          <a:ln>
            <a:noFill/>
          </a:ln>
        </p:spPr>
      </p:pic>
      <p:pic>
        <p:nvPicPr>
          <p:cNvPr id="158" name="Google Shape;158;p15"/>
          <p:cNvPicPr preferRelativeResize="0"/>
          <p:nvPr/>
        </p:nvPicPr>
        <p:blipFill>
          <a:blip r:embed="rId6">
            <a:alphaModFix/>
          </a:blip>
          <a:stretch>
            <a:fillRect/>
          </a:stretch>
        </p:blipFill>
        <p:spPr>
          <a:xfrm>
            <a:off x="6377274" y="1975124"/>
            <a:ext cx="3129749" cy="1760496"/>
          </a:xfrm>
          <a:prstGeom prst="rect">
            <a:avLst/>
          </a:prstGeom>
          <a:noFill/>
          <a:ln>
            <a:noFill/>
          </a:ln>
        </p:spPr>
      </p:pic>
      <p:pic>
        <p:nvPicPr>
          <p:cNvPr id="159" name="Google Shape;159;p15"/>
          <p:cNvPicPr preferRelativeResize="0"/>
          <p:nvPr/>
        </p:nvPicPr>
        <p:blipFill>
          <a:blip r:embed="rId7">
            <a:alphaModFix/>
          </a:blip>
          <a:stretch>
            <a:fillRect/>
          </a:stretch>
        </p:blipFill>
        <p:spPr>
          <a:xfrm>
            <a:off x="3873426" y="3489398"/>
            <a:ext cx="2159479" cy="1619632"/>
          </a:xfrm>
          <a:prstGeom prst="rect">
            <a:avLst/>
          </a:prstGeom>
          <a:noFill/>
          <a:ln>
            <a:noFill/>
          </a:ln>
        </p:spPr>
      </p:pic>
      <p:pic>
        <p:nvPicPr>
          <p:cNvPr id="3" name="osint3">
            <a:hlinkClick r:id="" action="ppaction://media"/>
            <a:extLst>
              <a:ext uri="{FF2B5EF4-FFF2-40B4-BE49-F238E27FC236}">
                <a16:creationId xmlns:a16="http://schemas.microsoft.com/office/drawing/2014/main" id="{83B3123E-CEB7-42A3-A219-BA35C52EB0D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7044899" y="359950"/>
            <a:ext cx="609600" cy="609600"/>
          </a:xfrm>
          <a:prstGeom prst="rect">
            <a:avLst/>
          </a:prstGeom>
        </p:spPr>
      </p:pic>
      <p:pic>
        <p:nvPicPr>
          <p:cNvPr id="10" name="Google Shape;143;p14">
            <a:extLst>
              <a:ext uri="{FF2B5EF4-FFF2-40B4-BE49-F238E27FC236}">
                <a16:creationId xmlns:a16="http://schemas.microsoft.com/office/drawing/2014/main" id="{F886EF43-17DB-4F59-99F3-B752997599F4}"/>
              </a:ext>
            </a:extLst>
          </p:cNvPr>
          <p:cNvPicPr preferRelativeResize="0"/>
          <p:nvPr/>
        </p:nvPicPr>
        <p:blipFill>
          <a:blip r:embed="rId9">
            <a:alphaModFix/>
          </a:blip>
          <a:stretch>
            <a:fillRect/>
          </a:stretch>
        </p:blipFill>
        <p:spPr>
          <a:xfrm>
            <a:off x="6176572" y="3691420"/>
            <a:ext cx="1765576" cy="132417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5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 whoami - Continued</a:t>
            </a:r>
            <a:endParaRPr/>
          </a:p>
          <a:p>
            <a:pPr marL="0" lvl="0" indent="0" algn="l" rtl="0">
              <a:spcBef>
                <a:spcPts val="0"/>
              </a:spcBef>
              <a:spcAft>
                <a:spcPts val="0"/>
              </a:spcAft>
              <a:buClr>
                <a:srgbClr val="000000"/>
              </a:buClr>
              <a:buSzPts val="1100"/>
              <a:buFont typeface="Arial"/>
              <a:buNone/>
            </a:pPr>
            <a:r>
              <a:rPr lang="en"/>
              <a:t>        --------</a:t>
            </a:r>
            <a:r>
              <a:rPr lang="en">
                <a:highlight>
                  <a:srgbClr val="76A5AF"/>
                </a:highlight>
              </a:rPr>
              <a:t>S</a:t>
            </a:r>
            <a:r>
              <a:rPr lang="en">
                <a:highlight>
                  <a:srgbClr val="1155CC"/>
                </a:highlight>
              </a:rPr>
              <a:t>tephen</a:t>
            </a:r>
            <a:r>
              <a:rPr lang="en"/>
              <a:t>/Education --------</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
        <p:nvSpPr>
          <p:cNvPr id="165" name="Google Shape;165;p16"/>
          <p:cNvSpPr txBox="1">
            <a:spLocks noGrp="1"/>
          </p:cNvSpPr>
          <p:nvPr>
            <p:ph type="body" idx="1"/>
          </p:nvPr>
        </p:nvSpPr>
        <p:spPr>
          <a:xfrm>
            <a:off x="828675" y="1657875"/>
            <a:ext cx="3597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000"/>
              <a:t>Mobile Web Specialist Nanodegree 2018 - Udacity</a:t>
            </a:r>
            <a:endParaRPr sz="1000"/>
          </a:p>
          <a:p>
            <a:pPr marL="457200" lvl="0" indent="-292100" algn="l" rtl="0">
              <a:spcBef>
                <a:spcPts val="1600"/>
              </a:spcBef>
              <a:spcAft>
                <a:spcPts val="0"/>
              </a:spcAft>
              <a:buSzPts val="1000"/>
              <a:buChar char="●"/>
            </a:pPr>
            <a:r>
              <a:rPr lang="en" sz="1000"/>
              <a:t>Grow with Google Scholarship</a:t>
            </a:r>
            <a:endParaRPr sz="1000"/>
          </a:p>
          <a:p>
            <a:pPr marL="0" lvl="0" indent="0" algn="l" rtl="0">
              <a:spcBef>
                <a:spcPts val="1600"/>
              </a:spcBef>
              <a:spcAft>
                <a:spcPts val="0"/>
              </a:spcAft>
              <a:buNone/>
            </a:pPr>
            <a:r>
              <a:rPr lang="en" sz="1000"/>
              <a:t>Computer Science Major, Math Minor 2016- MSU Denver</a:t>
            </a:r>
            <a:endParaRPr sz="1000"/>
          </a:p>
          <a:p>
            <a:pPr marL="457200" lvl="0" indent="-292100" algn="l" rtl="0">
              <a:spcBef>
                <a:spcPts val="1600"/>
              </a:spcBef>
              <a:spcAft>
                <a:spcPts val="0"/>
              </a:spcAft>
              <a:buSzPts val="1000"/>
              <a:buChar char="●"/>
            </a:pPr>
            <a:r>
              <a:rPr lang="en" sz="1000"/>
              <a:t>Sanity was lost during senior year</a:t>
            </a:r>
            <a:endParaRPr sz="1000"/>
          </a:p>
          <a:p>
            <a:pPr marL="0" marR="0" lvl="0" indent="0" algn="l" rtl="0">
              <a:lnSpc>
                <a:spcPct val="115000"/>
              </a:lnSpc>
              <a:spcBef>
                <a:spcPts val="1600"/>
              </a:spcBef>
              <a:spcAft>
                <a:spcPts val="0"/>
              </a:spcAft>
              <a:buNone/>
            </a:pPr>
            <a:r>
              <a:rPr lang="en" sz="1000"/>
              <a:t>Daniels Fund Scholar - 2011 </a:t>
            </a:r>
            <a:endParaRPr sz="1000"/>
          </a:p>
          <a:p>
            <a:pPr marL="457200" marR="0" lvl="0" indent="-292100" algn="l" rtl="0">
              <a:lnSpc>
                <a:spcPct val="115000"/>
              </a:lnSpc>
              <a:spcBef>
                <a:spcPts val="1600"/>
              </a:spcBef>
              <a:spcAft>
                <a:spcPts val="0"/>
              </a:spcAft>
              <a:buSzPts val="1000"/>
              <a:buChar char="●"/>
            </a:pPr>
            <a:r>
              <a:rPr lang="en" sz="1000"/>
              <a:t>Full ride university scholarship</a:t>
            </a:r>
            <a:endParaRPr sz="1000"/>
          </a:p>
        </p:txBody>
      </p:sp>
      <p:sp>
        <p:nvSpPr>
          <p:cNvPr id="166" name="Google Shape;166;p16"/>
          <p:cNvSpPr txBox="1">
            <a:spLocks noGrp="1"/>
          </p:cNvSpPr>
          <p:nvPr>
            <p:ph type="body" idx="1"/>
          </p:nvPr>
        </p:nvSpPr>
        <p:spPr>
          <a:xfrm>
            <a:off x="5007625" y="1657875"/>
            <a:ext cx="3597900" cy="29112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sz="1000" dirty="0"/>
              <a:t>SecureSet Wargames 2018 - Denver</a:t>
            </a:r>
            <a:endParaRPr sz="1000" dirty="0"/>
          </a:p>
          <a:p>
            <a:pPr marL="457200" marR="0" lvl="0" indent="-292100" algn="l" rtl="0">
              <a:lnSpc>
                <a:spcPct val="115000"/>
              </a:lnSpc>
              <a:spcBef>
                <a:spcPts val="1600"/>
              </a:spcBef>
              <a:spcAft>
                <a:spcPts val="0"/>
              </a:spcAft>
              <a:buSzPts val="1000"/>
              <a:buChar char="●"/>
            </a:pPr>
            <a:r>
              <a:rPr lang="en" sz="1000" dirty="0"/>
              <a:t>To continue my path in information security, I chose to do a 3-month course on modern malware analysis, network security, applied cryptography, strategy, and governance, risk management, and compliance </a:t>
            </a:r>
            <a:endParaRPr sz="1000" dirty="0"/>
          </a:p>
          <a:p>
            <a:pPr marL="0" marR="0" lvl="0" indent="0" algn="l" rtl="0">
              <a:lnSpc>
                <a:spcPct val="115000"/>
              </a:lnSpc>
              <a:spcBef>
                <a:spcPts val="1600"/>
              </a:spcBef>
              <a:spcAft>
                <a:spcPts val="0"/>
              </a:spcAft>
              <a:buNone/>
            </a:pPr>
            <a:r>
              <a:rPr lang="en" sz="1000" dirty="0"/>
              <a:t>Loco Moco Security Conference 2019 - Hawaii</a:t>
            </a:r>
            <a:endParaRPr sz="1000" dirty="0"/>
          </a:p>
          <a:p>
            <a:pPr marL="457200" marR="0" lvl="0" indent="-292100" algn="l" rtl="0">
              <a:lnSpc>
                <a:spcPct val="115000"/>
              </a:lnSpc>
              <a:spcBef>
                <a:spcPts val="1600"/>
              </a:spcBef>
              <a:spcAft>
                <a:spcPts val="0"/>
              </a:spcAft>
              <a:buSzPts val="1000"/>
              <a:buChar char="●"/>
            </a:pPr>
            <a:r>
              <a:rPr lang="en" sz="1000" dirty="0"/>
              <a:t>While attending this conference. I got training. This highly intensive and interactive 2-day course provided essential application security training for web application and webservice developers and architects</a:t>
            </a:r>
            <a:endParaRPr sz="1000" dirty="0"/>
          </a:p>
          <a:p>
            <a:pPr marL="457200" lvl="0" indent="-292100" algn="l" rtl="0">
              <a:spcBef>
                <a:spcPts val="0"/>
              </a:spcBef>
              <a:spcAft>
                <a:spcPts val="0"/>
              </a:spcAft>
              <a:buSzPts val="1000"/>
              <a:buChar char="●"/>
            </a:pPr>
            <a:r>
              <a:rPr lang="en" sz="1000" dirty="0"/>
              <a:t>It was taught by Jim Manico. He is the founder of Manicode Security where he trains people.  He is also the founder of Brakeman Security, Inc. and is a investor/advisor for Signal Sciences and BitDiscovery.</a:t>
            </a:r>
            <a:endParaRPr sz="1000" dirty="0"/>
          </a:p>
        </p:txBody>
      </p:sp>
      <p:sp>
        <p:nvSpPr>
          <p:cNvPr id="167" name="Google Shape;167;p16"/>
          <p:cNvSpPr txBox="1"/>
          <p:nvPr/>
        </p:nvSpPr>
        <p:spPr>
          <a:xfrm>
            <a:off x="1993275" y="1307850"/>
            <a:ext cx="1268700" cy="46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Roboto"/>
                <a:ea typeface="Roboto"/>
                <a:cs typeface="Roboto"/>
                <a:sym typeface="Roboto"/>
              </a:rPr>
              <a:t>~</a:t>
            </a:r>
            <a:r>
              <a:rPr lang="en" b="1">
                <a:solidFill>
                  <a:srgbClr val="FFFFFF"/>
                </a:solidFill>
                <a:highlight>
                  <a:srgbClr val="8E7CC3"/>
                </a:highlight>
                <a:latin typeface="Roboto"/>
                <a:ea typeface="Roboto"/>
                <a:cs typeface="Roboto"/>
                <a:sym typeface="Roboto"/>
              </a:rPr>
              <a:t>Education</a:t>
            </a:r>
            <a:r>
              <a:rPr lang="en" b="1">
                <a:solidFill>
                  <a:srgbClr val="FFFFFF"/>
                </a:solidFill>
                <a:latin typeface="Roboto"/>
                <a:ea typeface="Roboto"/>
                <a:cs typeface="Roboto"/>
                <a:sym typeface="Roboto"/>
              </a:rPr>
              <a:t>~</a:t>
            </a:r>
            <a:endParaRPr b="1">
              <a:solidFill>
                <a:srgbClr val="FFFFFF"/>
              </a:solidFill>
              <a:latin typeface="Roboto"/>
              <a:ea typeface="Roboto"/>
              <a:cs typeface="Roboto"/>
              <a:sym typeface="Roboto"/>
            </a:endParaRPr>
          </a:p>
        </p:txBody>
      </p:sp>
      <p:sp>
        <p:nvSpPr>
          <p:cNvPr id="168" name="Google Shape;168;p16"/>
          <p:cNvSpPr txBox="1"/>
          <p:nvPr/>
        </p:nvSpPr>
        <p:spPr>
          <a:xfrm>
            <a:off x="6172225" y="1307850"/>
            <a:ext cx="1268700" cy="46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Roboto"/>
                <a:ea typeface="Roboto"/>
                <a:cs typeface="Roboto"/>
                <a:sym typeface="Roboto"/>
              </a:rPr>
              <a:t>~</a:t>
            </a:r>
            <a:r>
              <a:rPr lang="en" b="1">
                <a:solidFill>
                  <a:srgbClr val="FFFFFF"/>
                </a:solidFill>
                <a:highlight>
                  <a:srgbClr val="8E7CC3"/>
                </a:highlight>
                <a:latin typeface="Roboto"/>
                <a:ea typeface="Roboto"/>
                <a:cs typeface="Roboto"/>
                <a:sym typeface="Roboto"/>
              </a:rPr>
              <a:t>Training</a:t>
            </a:r>
            <a:r>
              <a:rPr lang="en" b="1">
                <a:solidFill>
                  <a:srgbClr val="FFFFFF"/>
                </a:solidFill>
                <a:latin typeface="Roboto"/>
                <a:ea typeface="Roboto"/>
                <a:cs typeface="Roboto"/>
                <a:sym typeface="Roboto"/>
              </a:rPr>
              <a:t>~</a:t>
            </a:r>
            <a:endParaRPr b="1">
              <a:solidFill>
                <a:srgbClr val="FFFFFF"/>
              </a:solidFill>
              <a:latin typeface="Roboto"/>
              <a:ea typeface="Roboto"/>
              <a:cs typeface="Roboto"/>
              <a:sym typeface="Roboto"/>
            </a:endParaRPr>
          </a:p>
        </p:txBody>
      </p:sp>
      <p:pic>
        <p:nvPicPr>
          <p:cNvPr id="2" name="osint4">
            <a:hlinkClick r:id="" action="ppaction://media"/>
            <a:extLst>
              <a:ext uri="{FF2B5EF4-FFF2-40B4-BE49-F238E27FC236}">
                <a16:creationId xmlns:a16="http://schemas.microsoft.com/office/drawing/2014/main" id="{C5D14314-4A6B-4DF1-95F5-A262FF136F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31600" y="331058"/>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04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 whoami</a:t>
            </a:r>
            <a:endParaRPr/>
          </a:p>
          <a:p>
            <a:pPr marL="0" lvl="0" indent="0" algn="l" rtl="0">
              <a:spcBef>
                <a:spcPts val="0"/>
              </a:spcBef>
              <a:spcAft>
                <a:spcPts val="0"/>
              </a:spcAft>
              <a:buClr>
                <a:srgbClr val="000000"/>
              </a:buClr>
              <a:buSzPts val="1100"/>
              <a:buFont typeface="Arial"/>
              <a:buNone/>
            </a:pPr>
            <a:r>
              <a:rPr lang="en"/>
              <a:t>        --------</a:t>
            </a:r>
            <a:r>
              <a:rPr lang="en">
                <a:highlight>
                  <a:srgbClr val="76A5AF"/>
                </a:highlight>
              </a:rPr>
              <a:t>S</a:t>
            </a:r>
            <a:r>
              <a:rPr lang="en">
                <a:highlight>
                  <a:srgbClr val="1155CC"/>
                </a:highlight>
              </a:rPr>
              <a:t>tephen</a:t>
            </a:r>
            <a:r>
              <a:rPr lang="en"/>
              <a:t>/Cyber Security Guy--------</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
        <p:nvSpPr>
          <p:cNvPr id="174" name="Google Shape;174;p1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Overall work experience:</a:t>
            </a:r>
            <a:endParaRPr/>
          </a:p>
          <a:p>
            <a:pPr marL="457200" lvl="0" indent="-311150" algn="l" rtl="0">
              <a:spcBef>
                <a:spcPts val="1600"/>
              </a:spcBef>
              <a:spcAft>
                <a:spcPts val="0"/>
              </a:spcAft>
              <a:buSzPts val="1300"/>
              <a:buChar char="●"/>
            </a:pPr>
            <a:r>
              <a:rPr lang="en"/>
              <a:t>Worked at: MSU Denver I.T. </a:t>
            </a:r>
            <a:endParaRPr/>
          </a:p>
          <a:p>
            <a:pPr marL="914400" lvl="1" indent="-298450" algn="l" rtl="0">
              <a:spcBef>
                <a:spcPts val="0"/>
              </a:spcBef>
              <a:spcAft>
                <a:spcPts val="0"/>
              </a:spcAft>
              <a:buSzPts val="1100"/>
              <a:buChar char="○"/>
            </a:pPr>
            <a:r>
              <a:rPr lang="en"/>
              <a:t>MSU Helpdesk Team ~ 2 yrs</a:t>
            </a:r>
            <a:endParaRPr/>
          </a:p>
          <a:p>
            <a:pPr marL="914400" lvl="1" indent="-298450" algn="l" rtl="0">
              <a:spcBef>
                <a:spcPts val="0"/>
              </a:spcBef>
              <a:spcAft>
                <a:spcPts val="0"/>
              </a:spcAft>
              <a:buSzPts val="1100"/>
              <a:buChar char="○"/>
            </a:pPr>
            <a:r>
              <a:rPr lang="en"/>
              <a:t>MSU Denver Infosec Team  ~3 yrs  </a:t>
            </a:r>
            <a:endParaRPr/>
          </a:p>
          <a:p>
            <a:pPr marL="457200" lvl="0" indent="-311150" algn="l" rtl="0">
              <a:spcBef>
                <a:spcPts val="0"/>
              </a:spcBef>
              <a:spcAft>
                <a:spcPts val="0"/>
              </a:spcAft>
              <a:buSzPts val="1300"/>
              <a:buChar char="●"/>
            </a:pPr>
            <a:r>
              <a:rPr lang="en"/>
              <a:t>Current: Software /Infosec Freelancer (Contact me for details)</a:t>
            </a:r>
            <a:endParaRPr/>
          </a:p>
          <a:p>
            <a:pPr marL="914400" lvl="1" indent="-298450" algn="l" rtl="0">
              <a:spcBef>
                <a:spcPts val="0"/>
              </a:spcBef>
              <a:spcAft>
                <a:spcPts val="0"/>
              </a:spcAft>
              <a:buSzPts val="1100"/>
              <a:buChar char="○"/>
            </a:pPr>
            <a:r>
              <a:rPr lang="en"/>
              <a:t>Since graduation in 2016</a:t>
            </a:r>
            <a:endParaRPr/>
          </a:p>
          <a:p>
            <a:pPr marL="1371600" lvl="2" indent="-298450" algn="l" rtl="0">
              <a:spcBef>
                <a:spcPts val="0"/>
              </a:spcBef>
              <a:spcAft>
                <a:spcPts val="0"/>
              </a:spcAft>
              <a:buSzPts val="1100"/>
              <a:buChar char="■"/>
            </a:pPr>
            <a:r>
              <a:rPr lang="en"/>
              <a:t>To build up experience for my future dream career </a:t>
            </a:r>
            <a:endParaRPr/>
          </a:p>
          <a:p>
            <a:pPr marL="1371600" lvl="2" indent="-298450" algn="l" rtl="0">
              <a:spcBef>
                <a:spcPts val="0"/>
              </a:spcBef>
              <a:spcAft>
                <a:spcPts val="0"/>
              </a:spcAft>
              <a:buSzPts val="1100"/>
              <a:buChar char="■"/>
            </a:pPr>
            <a:r>
              <a:rPr lang="en"/>
              <a:t>Allowed me to take time off for other projects</a:t>
            </a:r>
            <a:endParaRPr/>
          </a:p>
          <a:p>
            <a:pPr marL="1371600" lvl="2" indent="-298450" algn="l" rtl="0">
              <a:spcBef>
                <a:spcPts val="0"/>
              </a:spcBef>
              <a:spcAft>
                <a:spcPts val="0"/>
              </a:spcAft>
              <a:buSzPts val="1100"/>
              <a:buChar char="■"/>
            </a:pPr>
            <a:r>
              <a:rPr lang="en"/>
              <a:t>To keep my sanity after graduation </a:t>
            </a:r>
            <a:endParaRPr/>
          </a:p>
        </p:txBody>
      </p:sp>
      <p:pic>
        <p:nvPicPr>
          <p:cNvPr id="2" name="OSINT5">
            <a:hlinkClick r:id="" action="ppaction://media"/>
            <a:extLst>
              <a:ext uri="{FF2B5EF4-FFF2-40B4-BE49-F238E27FC236}">
                <a16:creationId xmlns:a16="http://schemas.microsoft.com/office/drawing/2014/main" id="{867D9A9E-A814-4B1A-9C99-974C2B4C6BE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31600" y="2412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7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 whoami</a:t>
            </a:r>
            <a:endParaRPr/>
          </a:p>
          <a:p>
            <a:pPr marL="0" lvl="0" indent="0" algn="l" rtl="0">
              <a:spcBef>
                <a:spcPts val="0"/>
              </a:spcBef>
              <a:spcAft>
                <a:spcPts val="0"/>
              </a:spcAft>
              <a:buClr>
                <a:srgbClr val="000000"/>
              </a:buClr>
              <a:buSzPts val="1100"/>
              <a:buFont typeface="Arial"/>
              <a:buNone/>
            </a:pPr>
            <a:r>
              <a:rPr lang="en"/>
              <a:t>        --------</a:t>
            </a:r>
            <a:r>
              <a:rPr lang="en">
                <a:highlight>
                  <a:srgbClr val="76A5AF"/>
                </a:highlight>
              </a:rPr>
              <a:t>S</a:t>
            </a:r>
            <a:r>
              <a:rPr lang="en">
                <a:highlight>
                  <a:srgbClr val="1155CC"/>
                </a:highlight>
              </a:rPr>
              <a:t>tephen</a:t>
            </a:r>
            <a:r>
              <a:rPr lang="en"/>
              <a:t>/Conferences--------</a:t>
            </a:r>
            <a:endParaRPr/>
          </a:p>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None/>
            </a:pPr>
            <a:endParaRPr/>
          </a:p>
        </p:txBody>
      </p:sp>
      <p:sp>
        <p:nvSpPr>
          <p:cNvPr id="180" name="Google Shape;180;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am a public speaker at various events:</a:t>
            </a:r>
            <a:endParaRPr/>
          </a:p>
          <a:p>
            <a:pPr marL="457200" lvl="0" indent="-311150" algn="l" rtl="0">
              <a:spcBef>
                <a:spcPts val="1600"/>
              </a:spcBef>
              <a:spcAft>
                <a:spcPts val="0"/>
              </a:spcAft>
              <a:buSzPts val="1300"/>
              <a:buChar char="●"/>
            </a:pPr>
            <a:r>
              <a:rPr lang="en"/>
              <a:t>DEFCON 24</a:t>
            </a:r>
            <a:endParaRPr/>
          </a:p>
          <a:p>
            <a:pPr marL="457200" lvl="0" indent="-311150" algn="l" rtl="0">
              <a:spcBef>
                <a:spcPts val="0"/>
              </a:spcBef>
              <a:spcAft>
                <a:spcPts val="0"/>
              </a:spcAft>
              <a:buSzPts val="1300"/>
              <a:buChar char="●"/>
            </a:pPr>
            <a:r>
              <a:rPr lang="en"/>
              <a:t>GeekPWN 2016</a:t>
            </a:r>
            <a:endParaRPr/>
          </a:p>
          <a:p>
            <a:pPr marL="457200" marR="0" lvl="0" indent="-311150" algn="l" rtl="0">
              <a:lnSpc>
                <a:spcPct val="115000"/>
              </a:lnSpc>
              <a:spcBef>
                <a:spcPts val="0"/>
              </a:spcBef>
              <a:spcAft>
                <a:spcPts val="0"/>
              </a:spcAft>
              <a:buSzPts val="1300"/>
              <a:buChar char="●"/>
            </a:pPr>
            <a:r>
              <a:rPr lang="en"/>
              <a:t>Kaspersky SAS 2017</a:t>
            </a:r>
            <a:endParaRPr/>
          </a:p>
          <a:p>
            <a:pPr marL="457200" marR="0" lvl="0" indent="-311150" algn="l" rtl="0">
              <a:lnSpc>
                <a:spcPct val="115000"/>
              </a:lnSpc>
              <a:spcBef>
                <a:spcPts val="0"/>
              </a:spcBef>
              <a:spcAft>
                <a:spcPts val="0"/>
              </a:spcAft>
              <a:buSzPts val="1300"/>
              <a:buChar char="●"/>
            </a:pPr>
            <a:r>
              <a:rPr lang="en"/>
              <a:t>SecureSet expert panel series</a:t>
            </a:r>
            <a:endParaRPr/>
          </a:p>
          <a:p>
            <a:pPr marL="0" marR="0" lvl="0" indent="0" algn="l" rtl="0">
              <a:lnSpc>
                <a:spcPct val="115000"/>
              </a:lnSpc>
              <a:spcBef>
                <a:spcPts val="1600"/>
              </a:spcBef>
              <a:spcAft>
                <a:spcPts val="0"/>
              </a:spcAft>
              <a:buNone/>
            </a:pPr>
            <a:r>
              <a:rPr lang="en"/>
              <a:t>Attending awesome events like:</a:t>
            </a:r>
            <a:endParaRPr/>
          </a:p>
          <a:p>
            <a:pPr marL="457200" marR="0" lvl="0" indent="-311150" algn="l" rtl="0">
              <a:lnSpc>
                <a:spcPct val="115000"/>
              </a:lnSpc>
              <a:spcBef>
                <a:spcPts val="1600"/>
              </a:spcBef>
              <a:spcAft>
                <a:spcPts val="0"/>
              </a:spcAft>
              <a:buSzPts val="1300"/>
              <a:buChar char="●"/>
            </a:pPr>
            <a:r>
              <a:rPr lang="en"/>
              <a:t>BlackHat 2016</a:t>
            </a:r>
            <a:endParaRPr/>
          </a:p>
          <a:p>
            <a:pPr marL="457200" marR="0" lvl="0" indent="-311150" algn="l" rtl="0">
              <a:lnSpc>
                <a:spcPct val="115000"/>
              </a:lnSpc>
              <a:spcBef>
                <a:spcPts val="0"/>
              </a:spcBef>
              <a:spcAft>
                <a:spcPts val="0"/>
              </a:spcAft>
              <a:buSzPts val="1300"/>
              <a:buChar char="●"/>
            </a:pPr>
            <a:r>
              <a:rPr lang="en"/>
              <a:t>ETHDenver 2019</a:t>
            </a:r>
            <a:endParaRPr/>
          </a:p>
          <a:p>
            <a:pPr marL="457200" marR="0" lvl="0" indent="-311150" algn="l" rtl="0">
              <a:lnSpc>
                <a:spcPct val="115000"/>
              </a:lnSpc>
              <a:spcBef>
                <a:spcPts val="0"/>
              </a:spcBef>
              <a:spcAft>
                <a:spcPts val="0"/>
              </a:spcAft>
              <a:buSzPts val="1300"/>
              <a:buChar char="●"/>
            </a:pPr>
            <a:r>
              <a:rPr lang="en"/>
              <a:t>LocoMocoSec 2019</a:t>
            </a:r>
            <a:endParaRPr/>
          </a:p>
        </p:txBody>
      </p:sp>
      <p:pic>
        <p:nvPicPr>
          <p:cNvPr id="181" name="Google Shape;181;p18"/>
          <p:cNvPicPr preferRelativeResize="0"/>
          <p:nvPr/>
        </p:nvPicPr>
        <p:blipFill>
          <a:blip r:embed="rId5">
            <a:alphaModFix/>
          </a:blip>
          <a:stretch>
            <a:fillRect/>
          </a:stretch>
        </p:blipFill>
        <p:spPr>
          <a:xfrm>
            <a:off x="5015918" y="2688975"/>
            <a:ext cx="1670276" cy="2227025"/>
          </a:xfrm>
          <a:prstGeom prst="rect">
            <a:avLst/>
          </a:prstGeom>
          <a:noFill/>
          <a:ln>
            <a:noFill/>
          </a:ln>
        </p:spPr>
      </p:pic>
      <p:pic>
        <p:nvPicPr>
          <p:cNvPr id="182" name="Google Shape;182;p18"/>
          <p:cNvPicPr preferRelativeResize="0"/>
          <p:nvPr/>
        </p:nvPicPr>
        <p:blipFill>
          <a:blip r:embed="rId6">
            <a:alphaModFix/>
          </a:blip>
          <a:stretch>
            <a:fillRect/>
          </a:stretch>
        </p:blipFill>
        <p:spPr>
          <a:xfrm>
            <a:off x="6791349" y="3737375"/>
            <a:ext cx="2634579" cy="1481951"/>
          </a:xfrm>
          <a:prstGeom prst="rect">
            <a:avLst/>
          </a:prstGeom>
          <a:noFill/>
          <a:ln>
            <a:noFill/>
          </a:ln>
        </p:spPr>
      </p:pic>
      <p:pic>
        <p:nvPicPr>
          <p:cNvPr id="183" name="Google Shape;183;p18"/>
          <p:cNvPicPr preferRelativeResize="0"/>
          <p:nvPr/>
        </p:nvPicPr>
        <p:blipFill>
          <a:blip r:embed="rId7">
            <a:alphaModFix/>
          </a:blip>
          <a:stretch>
            <a:fillRect/>
          </a:stretch>
        </p:blipFill>
        <p:spPr>
          <a:xfrm>
            <a:off x="6722400" y="2058125"/>
            <a:ext cx="2118999" cy="1589249"/>
          </a:xfrm>
          <a:prstGeom prst="rect">
            <a:avLst/>
          </a:prstGeom>
          <a:noFill/>
          <a:ln>
            <a:noFill/>
          </a:ln>
        </p:spPr>
      </p:pic>
      <p:pic>
        <p:nvPicPr>
          <p:cNvPr id="184" name="Google Shape;184;p18"/>
          <p:cNvPicPr preferRelativeResize="0"/>
          <p:nvPr/>
        </p:nvPicPr>
        <p:blipFill>
          <a:blip r:embed="rId8">
            <a:alphaModFix/>
          </a:blip>
          <a:stretch>
            <a:fillRect/>
          </a:stretch>
        </p:blipFill>
        <p:spPr>
          <a:xfrm>
            <a:off x="7967475" y="968125"/>
            <a:ext cx="1290950" cy="1720851"/>
          </a:xfrm>
          <a:prstGeom prst="rect">
            <a:avLst/>
          </a:prstGeom>
          <a:noFill/>
          <a:ln>
            <a:noFill/>
          </a:ln>
        </p:spPr>
      </p:pic>
      <p:pic>
        <p:nvPicPr>
          <p:cNvPr id="2" name="osint6">
            <a:hlinkClick r:id="" action="ppaction://media"/>
            <a:extLst>
              <a:ext uri="{FF2B5EF4-FFF2-40B4-BE49-F238E27FC236}">
                <a16:creationId xmlns:a16="http://schemas.microsoft.com/office/drawing/2014/main" id="{AA8169AF-EFCB-4791-8A07-DC24C76B029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375475" y="4384074"/>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8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Hacking power-wheelchairs</a:t>
            </a:r>
            <a:endParaRPr/>
          </a:p>
        </p:txBody>
      </p:sp>
      <p:sp>
        <p:nvSpPr>
          <p:cNvPr id="190" name="Google Shape;190;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Demo:</a:t>
            </a:r>
            <a:endParaRPr/>
          </a:p>
          <a:p>
            <a:pPr marL="0" lvl="0" indent="0" algn="l" rtl="0">
              <a:spcBef>
                <a:spcPts val="1600"/>
              </a:spcBef>
              <a:spcAft>
                <a:spcPts val="1600"/>
              </a:spcAft>
              <a:buNone/>
            </a:pPr>
            <a:endParaRPr/>
          </a:p>
        </p:txBody>
      </p:sp>
      <p:pic>
        <p:nvPicPr>
          <p:cNvPr id="191" name="Google Shape;191;p19" descr="A quick tutorial on how to use our code and a Raspberry PI 3 to remote control a power-wheelchair with an Android phone.&#10;&#10;Joystick bluetooth commander:&#10;https://play.google.com/store/apps/details?id=org.projectproto.btjoystick&#10;&#10;Power-wheelchair: Permobil M300&#10;GitHub: &#10;https://github.com/redragonx/r-net-bluetooth-control-app&#10;https://github.com/redragonx/can2RNET/&#10;&#10;Music: Between the Lines by French 79&#10;https://soundcloud.com/french79music&#10;http://www.french79.com/" title="OPEN-SOURCE PROJECT: Remote control a power-wheelchair with a phone!">
            <a:hlinkClick r:id="rId5"/>
          </p:cNvPr>
          <p:cNvPicPr preferRelativeResize="0"/>
          <p:nvPr/>
        </p:nvPicPr>
        <p:blipFill>
          <a:blip r:embed="rId6">
            <a:alphaModFix/>
          </a:blip>
          <a:stretch>
            <a:fillRect/>
          </a:stretch>
        </p:blipFill>
        <p:spPr>
          <a:xfrm>
            <a:off x="2039100" y="1178200"/>
            <a:ext cx="4572000" cy="3429000"/>
          </a:xfrm>
          <a:prstGeom prst="rect">
            <a:avLst/>
          </a:prstGeom>
          <a:noFill/>
          <a:ln>
            <a:noFill/>
          </a:ln>
        </p:spPr>
      </p:pic>
      <p:pic>
        <p:nvPicPr>
          <p:cNvPr id="2" name="osint7">
            <a:hlinkClick r:id="" action="ppaction://media"/>
            <a:extLst>
              <a:ext uri="{FF2B5EF4-FFF2-40B4-BE49-F238E27FC236}">
                <a16:creationId xmlns:a16="http://schemas.microsoft.com/office/drawing/2014/main" id="{2E59948E-4067-441E-8303-D9FE1F1209C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96178" y="43024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8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 Hacking power-wheelchairs...and wardriving?</a:t>
            </a:r>
            <a:endParaRPr/>
          </a:p>
        </p:txBody>
      </p:sp>
      <p:sp>
        <p:nvSpPr>
          <p:cNvPr id="197" name="Google Shape;197;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hack the chair?</a:t>
            </a:r>
            <a:endParaRPr/>
          </a:p>
          <a:p>
            <a:pPr marL="457200" lvl="0" indent="-311150" algn="l" rtl="0">
              <a:spcBef>
                <a:spcPts val="1600"/>
              </a:spcBef>
              <a:spcAft>
                <a:spcPts val="0"/>
              </a:spcAft>
              <a:buSzPts val="1300"/>
              <a:buChar char="●"/>
            </a:pPr>
            <a:r>
              <a:rPr lang="en"/>
              <a:t>Can’t talk while typing</a:t>
            </a:r>
            <a:endParaRPr/>
          </a:p>
          <a:p>
            <a:pPr marL="457200" lvl="0" indent="-311150" algn="l" rtl="0">
              <a:spcBef>
                <a:spcPts val="0"/>
              </a:spcBef>
              <a:spcAft>
                <a:spcPts val="0"/>
              </a:spcAft>
              <a:buSzPts val="1300"/>
              <a:buChar char="●"/>
            </a:pPr>
            <a:r>
              <a:rPr lang="en"/>
              <a:t>More customizable </a:t>
            </a:r>
            <a:endParaRPr/>
          </a:p>
          <a:p>
            <a:pPr marL="457200" lvl="0" indent="-311150" algn="l" rtl="0">
              <a:spcBef>
                <a:spcPts val="0"/>
              </a:spcBef>
              <a:spcAft>
                <a:spcPts val="0"/>
              </a:spcAft>
              <a:buSzPts val="1300"/>
              <a:buChar char="●"/>
            </a:pPr>
            <a:r>
              <a:rPr lang="en"/>
              <a:t>Personalize your chair</a:t>
            </a:r>
            <a:endParaRPr/>
          </a:p>
          <a:p>
            <a:pPr marL="914400" lvl="1" indent="-298450" algn="l" rtl="0">
              <a:spcBef>
                <a:spcPts val="0"/>
              </a:spcBef>
              <a:spcAft>
                <a:spcPts val="0"/>
              </a:spcAft>
              <a:buSzPts val="1100"/>
              <a:buChar char="○"/>
            </a:pPr>
            <a:r>
              <a:rPr lang="en"/>
              <a:t>With sensors</a:t>
            </a:r>
            <a:endParaRPr/>
          </a:p>
          <a:p>
            <a:pPr marL="914400" lvl="1" indent="-298450" algn="l" rtl="0">
              <a:spcBef>
                <a:spcPts val="0"/>
              </a:spcBef>
              <a:spcAft>
                <a:spcPts val="0"/>
              </a:spcAft>
              <a:buSzPts val="1100"/>
              <a:buChar char="○"/>
            </a:pPr>
            <a:r>
              <a:rPr lang="en"/>
              <a:t>LED lights</a:t>
            </a:r>
            <a:endParaRPr/>
          </a:p>
          <a:p>
            <a:pPr marL="914400" lvl="1" indent="-298450" algn="l" rtl="0">
              <a:spcBef>
                <a:spcPts val="0"/>
              </a:spcBef>
              <a:spcAft>
                <a:spcPts val="0"/>
              </a:spcAft>
              <a:buSzPts val="1100"/>
              <a:buChar char="○"/>
            </a:pPr>
            <a:r>
              <a:rPr lang="en"/>
              <a:t>Speakers and ETC…</a:t>
            </a:r>
            <a:endParaRPr/>
          </a:p>
          <a:p>
            <a:pPr marL="0" lvl="0" indent="0" algn="l" rtl="0">
              <a:spcBef>
                <a:spcPts val="1600"/>
              </a:spcBef>
              <a:spcAft>
                <a:spcPts val="0"/>
              </a:spcAft>
              <a:buNone/>
            </a:pPr>
            <a:r>
              <a:rPr lang="en"/>
              <a:t>But WAIT, we can do other things with the wheelchair to our advantage! Combining my passions with style. </a:t>
            </a:r>
            <a:endParaRPr/>
          </a:p>
          <a:p>
            <a:pPr marL="457200" lvl="0" indent="-311150" algn="l" rtl="0">
              <a:spcBef>
                <a:spcPts val="1600"/>
              </a:spcBef>
              <a:spcAft>
                <a:spcPts val="0"/>
              </a:spcAft>
              <a:buSzPts val="1300"/>
              <a:buChar char="●"/>
            </a:pPr>
            <a:r>
              <a:rPr lang="en"/>
              <a:t>Wardriving and OSINT</a:t>
            </a:r>
            <a:endParaRPr/>
          </a:p>
          <a:p>
            <a:pPr marL="457200" lvl="0" indent="-311150" algn="l" rtl="0">
              <a:spcBef>
                <a:spcPts val="0"/>
              </a:spcBef>
              <a:spcAft>
                <a:spcPts val="0"/>
              </a:spcAft>
              <a:buSzPts val="1300"/>
              <a:buChar char="●"/>
            </a:pPr>
            <a:r>
              <a:rPr lang="en"/>
              <a:t>Hacking</a:t>
            </a:r>
            <a:endParaRPr/>
          </a:p>
          <a:p>
            <a:pPr marL="0" lvl="0" indent="0" algn="l" rtl="0">
              <a:spcBef>
                <a:spcPts val="1600"/>
              </a:spcBef>
              <a:spcAft>
                <a:spcPts val="1600"/>
              </a:spcAft>
              <a:buNone/>
            </a:pPr>
            <a:endParaRPr/>
          </a:p>
        </p:txBody>
      </p:sp>
      <p:pic>
        <p:nvPicPr>
          <p:cNvPr id="2" name="osint8">
            <a:hlinkClick r:id="" action="ppaction://media"/>
            <a:extLst>
              <a:ext uri="{FF2B5EF4-FFF2-40B4-BE49-F238E27FC236}">
                <a16:creationId xmlns:a16="http://schemas.microsoft.com/office/drawing/2014/main" id="{F131F1CD-9FF7-4E66-83D9-3EE47D1B167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80173" y="3599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12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 Hacking power-wheelchairs...and wardriving?</a:t>
            </a:r>
            <a:endParaRPr/>
          </a:p>
        </p:txBody>
      </p:sp>
      <p:sp>
        <p:nvSpPr>
          <p:cNvPr id="203" name="Google Shape;203;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wardriving?</a:t>
            </a:r>
            <a:endParaRPr/>
          </a:p>
          <a:p>
            <a:pPr marL="457200" lvl="0" indent="-311150" algn="l" rtl="0">
              <a:spcBef>
                <a:spcPts val="1600"/>
              </a:spcBef>
              <a:spcAft>
                <a:spcPts val="0"/>
              </a:spcAft>
              <a:buSzPts val="1300"/>
              <a:buChar char="●"/>
            </a:pPr>
            <a:r>
              <a:rPr lang="en"/>
              <a:t>Wardriving is the act of searching for Wi-Fi wireless networks and devices by a person usually in a moving vehicle, using a laptop or smartphone. Software for wardriving is freely available on the Internet.</a:t>
            </a:r>
            <a:endParaRPr/>
          </a:p>
          <a:p>
            <a:pPr marL="457200" lvl="0" indent="-311150" algn="l" rtl="0">
              <a:spcBef>
                <a:spcPts val="0"/>
              </a:spcBef>
              <a:spcAft>
                <a:spcPts val="0"/>
              </a:spcAft>
              <a:buSzPts val="1300"/>
              <a:buChar char="●"/>
            </a:pPr>
            <a:r>
              <a:rPr lang="en"/>
              <a:t>The data can be used to find free wifi AP spots from afar (2 miles) </a:t>
            </a:r>
            <a:endParaRPr/>
          </a:p>
          <a:p>
            <a:pPr marL="457200" lvl="0" indent="-311150" algn="l" rtl="0">
              <a:spcBef>
                <a:spcPts val="0"/>
              </a:spcBef>
              <a:spcAft>
                <a:spcPts val="0"/>
              </a:spcAft>
              <a:buSzPts val="1300"/>
              <a:buChar char="●"/>
            </a:pPr>
            <a:r>
              <a:rPr lang="en"/>
              <a:t>Data can also be used to map locations</a:t>
            </a:r>
            <a:endParaRPr/>
          </a:p>
          <a:p>
            <a:pPr marL="0" lvl="0" indent="0" algn="l" rtl="0">
              <a:spcBef>
                <a:spcPts val="1600"/>
              </a:spcBef>
              <a:spcAft>
                <a:spcPts val="1600"/>
              </a:spcAft>
              <a:buNone/>
            </a:pPr>
            <a:r>
              <a:rPr lang="en"/>
              <a:t>Examples on the next slides!</a:t>
            </a:r>
            <a:endParaRPr/>
          </a:p>
        </p:txBody>
      </p:sp>
      <p:pic>
        <p:nvPicPr>
          <p:cNvPr id="2" name="osint9">
            <a:hlinkClick r:id="" action="ppaction://media"/>
            <a:extLst>
              <a:ext uri="{FF2B5EF4-FFF2-40B4-BE49-F238E27FC236}">
                <a16:creationId xmlns:a16="http://schemas.microsoft.com/office/drawing/2014/main" id="{381A17DB-073A-42DC-A96C-64AA187A57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97794" y="41177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7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3955</Words>
  <Application>Microsoft Office PowerPoint</Application>
  <PresentationFormat>On-screen Show (16:9)</PresentationFormat>
  <Paragraphs>362</Paragraphs>
  <Slides>22</Slides>
  <Notes>22</Notes>
  <HiddenSlides>0</HiddenSlides>
  <MMClips>19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Montserrat</vt:lpstr>
      <vt:lpstr>Lato</vt:lpstr>
      <vt:lpstr>Roboto</vt:lpstr>
      <vt:lpstr>Focus</vt:lpstr>
      <vt:lpstr>OSINT: Open-Source Intelligence - Go Wild Edition</vt:lpstr>
      <vt:lpstr>▶ whoami         --------Stephen/Life--------  </vt:lpstr>
      <vt:lpstr>▶ whoami - Continued         --------Stephen/Hobbies--------  </vt:lpstr>
      <vt:lpstr>▶ whoami - Continued         --------Stephen/Education --------  </vt:lpstr>
      <vt:lpstr>▶ whoami         --------Stephen/Cyber Security Guy--------  </vt:lpstr>
      <vt:lpstr>▶ whoami         --------Stephen/Conferences--------  </vt:lpstr>
      <vt:lpstr>▶ Hacking power-wheelchairs</vt:lpstr>
      <vt:lpstr>▶ Hacking power-wheelchairs...and wardriving?</vt:lpstr>
      <vt:lpstr>▶ Hacking power-wheelchairs...and wardriving?</vt:lpstr>
      <vt:lpstr>▶ Hacking power-wheelchairs...and wardriving?</vt:lpstr>
      <vt:lpstr>Walking Wardriving HMM...</vt:lpstr>
      <vt:lpstr>Power-wheelchair Wardriving HMM...</vt:lpstr>
      <vt:lpstr>▶ Open-Source Intelligence</vt:lpstr>
      <vt:lpstr>▶ Open-Source Intelligence - Continued</vt:lpstr>
      <vt:lpstr>▶ Open-Source Intelligence - Continued</vt:lpstr>
      <vt:lpstr>▶ Open-Source Intelligence - Continued</vt:lpstr>
      <vt:lpstr>▶ OSINT Tools</vt:lpstr>
      <vt:lpstr>▶ OSINT Tools - Maltego</vt:lpstr>
      <vt:lpstr>▶ OSINT Tools - Maltego</vt:lpstr>
      <vt:lpstr>▶ OSINT Tools - Demo</vt:lpstr>
      <vt:lpstr>▶ Contact Info</vt:lpstr>
      <vt:lpstr>▶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OSINT: Open-Source Intelligence - Go Wild Edition</dc:title>
  <cp:lastModifiedBy>Le, ThienNgo</cp:lastModifiedBy>
  <cp:revision>5</cp:revision>
  <dcterms:modified xsi:type="dcterms:W3CDTF">2019-03-19T19:46:39Z</dcterms:modified>
</cp:coreProperties>
</file>